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43_5DDDFB16.xml" ContentType="application/vnd.ms-powerpoint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5"/>
  </p:sldMasterIdLst>
  <p:notesMasterIdLst>
    <p:notesMasterId r:id="rId37"/>
  </p:notesMasterIdLst>
  <p:sldIdLst>
    <p:sldId id="337" r:id="rId6"/>
    <p:sldId id="341" r:id="rId7"/>
    <p:sldId id="342" r:id="rId8"/>
    <p:sldId id="343" r:id="rId9"/>
    <p:sldId id="345" r:id="rId10"/>
    <p:sldId id="344" r:id="rId11"/>
    <p:sldId id="347" r:id="rId12"/>
    <p:sldId id="319" r:id="rId13"/>
    <p:sldId id="320" r:id="rId14"/>
    <p:sldId id="321" r:id="rId15"/>
    <p:sldId id="304" r:id="rId16"/>
    <p:sldId id="323" r:id="rId17"/>
    <p:sldId id="322" r:id="rId18"/>
    <p:sldId id="294" r:id="rId19"/>
    <p:sldId id="326" r:id="rId20"/>
    <p:sldId id="325" r:id="rId21"/>
    <p:sldId id="339" r:id="rId22"/>
    <p:sldId id="352" r:id="rId23"/>
    <p:sldId id="330" r:id="rId24"/>
    <p:sldId id="327" r:id="rId25"/>
    <p:sldId id="328" r:id="rId26"/>
    <p:sldId id="329" r:id="rId27"/>
    <p:sldId id="349" r:id="rId28"/>
    <p:sldId id="338" r:id="rId29"/>
    <p:sldId id="336" r:id="rId30"/>
    <p:sldId id="350" r:id="rId31"/>
    <p:sldId id="351" r:id="rId32"/>
    <p:sldId id="353" r:id="rId33"/>
    <p:sldId id="354" r:id="rId34"/>
    <p:sldId id="324" r:id="rId35"/>
    <p:sldId id="289" r:id="rId3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3FE303-D40E-1F70-07C1-2AB5A5D6B073}" name="Ģirts Ozoliņš" initials="ĢO" userId="S::girts.ozolins_cfi.lu.lv#ext#@universityoflatvia387.onmicrosoft.com::249a0a4e-be50-47ab-b1b2-9e2082dc3ba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rts Ozolins" initials="GO" lastIdx="1" clrIdx="0">
    <p:extLst>
      <p:ext uri="{19B8F6BF-5375-455C-9EA6-DF929625EA0E}">
        <p15:presenceInfo xmlns:p15="http://schemas.microsoft.com/office/powerpoint/2012/main" userId="S::girts.ozolins@materize.com::c75869c7-db59-4086-9a0a-6c1a15706a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1C36"/>
    <a:srgbClr val="0D7D85"/>
    <a:srgbClr val="F49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0705"/>
  </p:normalViewPr>
  <p:slideViewPr>
    <p:cSldViewPr snapToGrid="0">
      <p:cViewPr>
        <p:scale>
          <a:sx n="97" d="100"/>
          <a:sy n="97" d="100"/>
        </p:scale>
        <p:origin x="10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commentAuthors" Target="commentAuthors.xml"/></Relationships>
</file>

<file path=ppt/comments/modernComment_143_5DDDFB1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C18DF85-60B9-4E3B-9E90-6EDDCDDDC6A3}" authorId="{CD3FE303-D40E-1F70-07C1-2AB5A5D6B073}" status="resolved" created="2025-08-29T06:54:19.767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574828822" sldId="323"/>
      <ac:spMk id="22" creationId="{8B2B0B3A-FA37-CB48-AB8D-BC672C2C2B65}"/>
    </ac:deMkLst>
    <p188:replyLst>
      <p188:reply id="{66286D60-ABB3-49A7-A584-E17ECCCB5854}" authorId="{CD3FE303-D40E-1F70-07C1-2AB5A5D6B073}" created="2025-08-29T06:55:20.205">
        <p188:txBody>
          <a:bodyPr/>
          <a:lstStyle/>
          <a:p>
            <a:r>
              <a:rPr lang="lv-LV"/>
              <a:t>+ mentoram obligāti jēpieraksta atsevišķā laukā kopējos komentārus, kas pēc tam papildina vērtēšanas zirnekli un kas kopā tiek nosūtīti projektu vadības grupai apstiprināšanai.</a:t>
            </a:r>
          </a:p>
        </p188:txBody>
      </p188:reply>
    </p188:replyLst>
    <p188:txBody>
      <a:bodyPr/>
      <a:lstStyle/>
      <a:p>
        <a:r>
          <a:rPr lang="lv-LV"/>
          <a:t>Potenciāli vajadzētu visus 3 aizpildīt ar komandu kopīgi.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36A9F-9E30-A349-9BBB-D276622B4983}" type="datetimeFigureOut">
              <a:rPr lang="en-LV" smtClean="0"/>
              <a:t>10/06/2025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B2439-01D3-784F-A1BC-210D1BC0C3B2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79752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208BE-5AB5-3113-2D9B-9D71CC29F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25A0F-5DC3-12F0-1249-5D01DB58AD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D4EE6-F218-17CD-BCD7-22119505F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EF4B3-12A2-C0E7-B410-CD773A983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2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20073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208BE-5AB5-3113-2D9B-9D71CC29F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25A0F-5DC3-12F0-1249-5D01DB58AD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D4EE6-F218-17CD-BCD7-22119505F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EF4B3-12A2-C0E7-B410-CD773A983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3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617282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208BE-5AB5-3113-2D9B-9D71CC29F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25A0F-5DC3-12F0-1249-5D01DB58AD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D4EE6-F218-17CD-BCD7-22119505F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EF4B3-12A2-C0E7-B410-CD773A983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4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085501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208BE-5AB5-3113-2D9B-9D71CC29F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25A0F-5DC3-12F0-1249-5D01DB58AD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D4EE6-F218-17CD-BCD7-22119505F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EF4B3-12A2-C0E7-B410-CD773A983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5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06182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208BE-5AB5-3113-2D9B-9D71CC29F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25A0F-5DC3-12F0-1249-5D01DB58AD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D4EE6-F218-17CD-BCD7-22119505F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EF4B3-12A2-C0E7-B410-CD773A983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6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732267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8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80811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9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822424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10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105433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11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74369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12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10315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14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167813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15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901005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729DC-8F7B-1E55-6CBA-4E799B40F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3EBA3B-C744-CA6D-F7C1-BDCAFB1F9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323982-948B-B1D9-ACE9-C1B1F7A66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4B8A8-5FE0-B45E-3244-A90E6AAFCA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17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41505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729DC-8F7B-1E55-6CBA-4E799B40F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3EBA3B-C744-CA6D-F7C1-BDCAFB1F9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323982-948B-B1D9-ACE9-C1B1F7A66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4B8A8-5FE0-B45E-3244-A90E6AAFCA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18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688280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23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279999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25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42661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26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034079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27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577923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28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0768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2439-01D3-784F-A1BC-210D1BC0C3B2}" type="slidenum">
              <a:rPr lang="en-LV" smtClean="0"/>
              <a:t>29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540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E3059-67CF-1645-8E36-D3895D9C3D2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3F266-8136-5C47-957D-27474A4446B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ED359-29D7-E342-805B-9A5CFEA59FB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5A9732-3D64-9743-A09B-6439C35C1D69}" type="datetime1">
              <a:rPr lang="en-US" smtClean="0"/>
              <a:t>10/6/2025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C3E70-52A1-4049-8210-BE26F6CBFFD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7BA26-F57B-E940-94D9-A233E984BC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A63E2B-1AB6-5D4C-82E4-5069FE3471E9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640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A6722-E5BD-F749-9108-C22F0E4CBB3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BF8D6-B5BB-1F4F-922A-3FB30AC6709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C9CFC-8AF9-7B4F-B347-59D28792C62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45A214-5B56-5542-94E1-04224D50426A}" type="datetime1">
              <a:rPr lang="en-US" smtClean="0"/>
              <a:t>10/6/2025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47421-36C8-E447-BB98-139496C909E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72619-6F4D-F640-B68D-B4BEF1FBB9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B64D2C-844E-894F-B840-564A501ABCFF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0677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F8B49-369F-F54C-BEDF-1BF1E12FD5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B829C-27B4-4044-9E08-5C41F39823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186ED-3902-8643-8A5A-DE65681C1C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9C9AA0-E675-2E48-BEFE-C2CC1EEB3249}" type="datetime1">
              <a:rPr lang="en-US" smtClean="0"/>
              <a:t>10/6/2025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588AB-9D0F-374B-8312-04057E994C6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369CB-E624-0E49-BDD7-093526811D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581A2-E280-2144-A98B-32541F39B82B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9692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AC664-78D3-014F-8682-E64EB15E119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85208-D92A-FE4C-BA45-CE44B96DF26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604370-EC9B-A140-AD10-4BFA937FBA7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6F802-9C75-5549-821E-E741F769FD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611BDC-9E25-FA40-A535-44E8EAA45400}" type="datetime1">
              <a:rPr lang="en-US" smtClean="0"/>
              <a:t>10/6/2025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378BE-10B8-FA40-8C1E-F16BC74847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C1351D-BE74-274F-BED9-058C656641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AE82F0-A031-A149-AD0A-6AFA57CA0139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6840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D7992-9D18-AF44-87F4-51A302ABCD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7C28F-0E73-7743-983C-2EDDF80293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F5123-86A6-C74D-99D5-EB4127A4A75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2DA0CA-F64C-2C40-9FA3-B4DD66567E8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985036-85F3-6049-89B1-122EF0A602A3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B89BB1-77E9-4B4C-B118-B2CD0568CEE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03E2A8-732D-C540-A0C2-3ED8C62B939B}" type="datetime1">
              <a:rPr lang="en-US" smtClean="0"/>
              <a:t>10/6/2025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111B09-056E-7647-AC9D-5465BC99D0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7AC692-6F20-754F-85C5-DF70512DB6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2D2E29-AD39-5E43-A501-B0BAB37B2FB0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02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43F36-2BEA-444A-B87B-4F1601A2214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14BE1-BF8A-9D42-BAD5-BF3C1C7958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EC455C-FACD-8940-A071-13D47DDED1B9}" type="datetime1">
              <a:rPr lang="en-US" smtClean="0"/>
              <a:t>10/6/2025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932485-BCDC-A748-A0A4-D56706BA9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FCF5C-497E-F548-BF31-46FF39C269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EC6B51-8542-B84E-8823-7ABD26238BE3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8904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119E65-63C5-044A-A4FB-251DB878CE3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58CB1C-8C48-534B-ADB7-957070B55560}" type="datetime1">
              <a:rPr lang="en-US" smtClean="0"/>
              <a:t>10/6/2025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672544-CADE-3B46-AB43-C12DB423A1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D2135-8DD9-6C49-BCFD-33437522DD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B3B0EE-BD5E-714C-8511-0FC4383B318A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51178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0E9A4-B75C-AF46-B781-AB499D7E31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E5A87-0CCD-1B41-B8AD-8F5F2FA51D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52BD5-4820-0D40-9BC5-868D4C4FD9D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40BDB-1A64-144A-8DA5-52B8A9DDE7D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38D56F-17A9-554E-AA7D-73F30CA305E7}" type="datetime1">
              <a:rPr lang="en-US" smtClean="0"/>
              <a:t>10/6/2025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E6B69-30F6-224A-8980-2FE0EF21A5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3EA8B-F27F-3946-8C4C-234EE397CD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42E9D5-51D3-B34A-ACDC-C40B9C5811D6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3975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271AD-EEDF-A24E-8265-CDB403E34B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46C267-93E4-0143-9F6D-A8500DE59BB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lv-LV" sz="3200"/>
            </a:lvl1pPr>
          </a:lstStyle>
          <a:p>
            <a:pPr lvl="0"/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08FCD-F7AA-7E49-83F8-ACF691A1979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7F7E9-FC02-E94D-BF12-3BDF27F529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8B30C0-4E39-C546-99DD-57C91D024E4C}" type="datetime1">
              <a:rPr lang="en-US" smtClean="0"/>
              <a:t>10/6/2025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114BF-3479-EE4E-86CD-E54F689B3FB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E9968-F1B7-BD44-B0C4-94D99B46ED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DE5371-2371-C849-8905-7E6A7ABAD243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95914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E29F4-C6BE-9647-806F-4590E83A0D5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6E2F24-E987-C146-BAF8-115A9BFB24E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3A1BA-CBBF-4A46-8F27-66B71FFAAB2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6BCD96-4F3E-9147-A66D-58EC840036D1}" type="datetime1">
              <a:rPr lang="en-US" smtClean="0"/>
              <a:t>10/6/2025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78F58-C73F-A44C-8179-D2CA1A633C6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3876D-BC25-1243-A65F-A50BB4826B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01E385-9CAB-5445-A6C1-64F439812295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94491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9793C8-7BED-2A42-BF8A-54DB0C18476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35876-99FE-EA42-80CE-24490891851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AB54D-CEB3-CA43-B0F2-E5F14E2CB3A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3B21B1-DE3C-B643-A71A-42D9532ADF5F}" type="datetime1">
              <a:rPr lang="en-US" smtClean="0"/>
              <a:t>10/6/2025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84850-5B45-1A40-B1C3-3A6CC06C5E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CAB25-2760-4C4B-8889-F5D64874DA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9E04EF-0CED-A749-8951-57ECDF816AA3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52483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C151CB84-7BD0-9E4B-9848-B38009AD96C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08149" y="2733571"/>
            <a:ext cx="3463344" cy="342807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0EEC7621-9F1C-134F-882F-94068C8B361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64508" y="2733571"/>
            <a:ext cx="6803456" cy="342807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48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B61DEC-3045-9E49-B842-EB3A54C984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BE492-200D-5840-B7CF-C2C67C7950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0A13-1DDF-5B40-AD01-5A00354B5F8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7CA76648-D3EA-CF4D-A07F-0C992745C5F7}" type="datetime1">
              <a:rPr lang="en-US" smtClean="0"/>
              <a:t>10/6/2025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640D4-566C-CF4D-B687-1CD5733097C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B447B-E81F-364C-9534-8E1D8EE73CD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391DF2E0-7637-3145-A098-EB95E6B5AEF7}" type="slidenum"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kthinnovationreadinesslevel.com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3_5DDDFB16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10" Type="http://schemas.openxmlformats.org/officeDocument/2006/relationships/image" Target="../media/image16.png"/><Relationship Id="rId4" Type="http://schemas.openxmlformats.org/officeDocument/2006/relationships/image" Target="../media/image6.svg"/><Relationship Id="rId9" Type="http://schemas.openxmlformats.org/officeDocument/2006/relationships/hyperlink" Target="https://universityoflatvia387.sharepoint.com/:b:/s/BioPhoT/Efr5PotP7D5HvSR8GRgeeToBCp-Sdosz6yhU8o-bGSY_Ow?e=9KFbmJ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6.sv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hyperlink" Target="https://universityoflatvia387.sharepoint.com/:x:/s/BioPhoT/EaNQaAjOX95CsN470Yih7_4BFh3iWl3uyMyJBx_Hf3VPYA?e=KF9CcJ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hyperlink" Target="mailto:Liene.Ivanova@rtu.lv" TargetMode="External"/><Relationship Id="rId5" Type="http://schemas.openxmlformats.org/officeDocument/2006/relationships/image" Target="../media/image7.png"/><Relationship Id="rId10" Type="http://schemas.openxmlformats.org/officeDocument/2006/relationships/hyperlink" Target="mailto:Ricards.Svitins@rtu.lv" TargetMode="External"/><Relationship Id="rId4" Type="http://schemas.openxmlformats.org/officeDocument/2006/relationships/image" Target="../media/image6.svg"/><Relationship Id="rId9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37.png"/><Relationship Id="rId5" Type="http://schemas.openxmlformats.org/officeDocument/2006/relationships/image" Target="../media/image7.png"/><Relationship Id="rId10" Type="http://schemas.openxmlformats.org/officeDocument/2006/relationships/image" Target="../media/image36.png"/><Relationship Id="rId4" Type="http://schemas.openxmlformats.org/officeDocument/2006/relationships/image" Target="../media/image6.svg"/><Relationship Id="rId9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2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white rectangle with red and blue stripes&#10;&#10;AI-generated content may be incorrect.">
            <a:extLst>
              <a:ext uri="{FF2B5EF4-FFF2-40B4-BE49-F238E27FC236}">
                <a16:creationId xmlns:a16="http://schemas.microsoft.com/office/drawing/2014/main" id="{7A66530C-1BEB-E94A-9F4C-68BBAC0F8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raphic 6">
            <a:extLst>
              <a:ext uri="{FF2B5EF4-FFF2-40B4-BE49-F238E27FC236}">
                <a16:creationId xmlns:a16="http://schemas.microsoft.com/office/drawing/2014/main" id="{0CECD4C8-C8AA-694A-94B3-89211FFA06C5}"/>
              </a:ext>
            </a:extLst>
          </p:cNvPr>
          <p:cNvPicPr>
            <a:picLocks noMove="1" noResize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74374" y="955749"/>
            <a:ext cx="1503103" cy="6284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 descr="A blue and black letter&#10;&#10;AI-generated content may be incorrect.">
            <a:extLst>
              <a:ext uri="{FF2B5EF4-FFF2-40B4-BE49-F238E27FC236}">
                <a16:creationId xmlns:a16="http://schemas.microsoft.com/office/drawing/2014/main" id="{FB835A37-311F-4D4F-8130-8716199DAD73}"/>
              </a:ext>
            </a:extLst>
          </p:cNvPr>
          <p:cNvPicPr>
            <a:picLocks noMove="1" noResize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3388" y="1130844"/>
            <a:ext cx="1638208" cy="2782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raphic 1">
            <a:extLst>
              <a:ext uri="{FF2B5EF4-FFF2-40B4-BE49-F238E27FC236}">
                <a16:creationId xmlns:a16="http://schemas.microsoft.com/office/drawing/2014/main" id="{2B1405FD-4E89-CF44-B35F-DAC306AFEE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3789" y="5842439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D4F8D401-5BD4-444A-9B0B-64FE5D1FB132}"/>
              </a:ext>
            </a:extLst>
          </p:cNvPr>
          <p:cNvSpPr txBox="1">
            <a:spLocks noMove="1" noResize="1"/>
          </p:cNvSpPr>
          <p:nvPr/>
        </p:nvSpPr>
        <p:spPr>
          <a:xfrm>
            <a:off x="491608" y="5068052"/>
            <a:ext cx="5604385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000" b="0" i="0" u="none" strike="noStrike" kern="1200" cap="none" spc="0" baseline="0">
                <a:solidFill>
                  <a:srgbClr val="878787"/>
                </a:solidFill>
                <a:uFillTx/>
                <a:latin typeface="Bahnschrift Light" pitchFamily="34"/>
                <a:cs typeface="Calibri Light"/>
              </a:rPr>
              <a:t>Ilgtermiņa valsts pētījumu programmas projekts “</a:t>
            </a:r>
            <a:r>
              <a:rPr lang="lv-LV" sz="1000" b="0" i="0" u="none" strike="noStrike" kern="1200" cap="none" spc="0" baseline="0" err="1">
                <a:solidFill>
                  <a:srgbClr val="878787"/>
                </a:solidFill>
                <a:uFillTx/>
                <a:latin typeface="Bahnschrift Light" pitchFamily="34"/>
                <a:cs typeface="Calibri Light"/>
              </a:rPr>
              <a:t>Biomedicīnas</a:t>
            </a:r>
            <a:r>
              <a:rPr lang="lv-LV" sz="1000" b="0" i="0" u="none" strike="noStrike" kern="1200" cap="none" spc="0" baseline="0">
                <a:solidFill>
                  <a:srgbClr val="878787"/>
                </a:solidFill>
                <a:uFillTx/>
                <a:latin typeface="Bahnschrift Light" pitchFamily="34"/>
                <a:cs typeface="Calibri Light"/>
              </a:rPr>
              <a:t> un </a:t>
            </a:r>
            <a:r>
              <a:rPr lang="lv-LV" sz="1000" b="0" i="0" u="none" strike="noStrike" kern="1200" cap="none" spc="0" baseline="0" err="1">
                <a:solidFill>
                  <a:srgbClr val="878787"/>
                </a:solidFill>
                <a:uFillTx/>
                <a:latin typeface="Bahnschrift Light" pitchFamily="34"/>
                <a:cs typeface="Calibri Light"/>
              </a:rPr>
              <a:t>fotonikas</a:t>
            </a:r>
            <a:r>
              <a:rPr lang="lv-LV" sz="1000" b="0" i="0" u="none" strike="noStrike" kern="1200" cap="none" spc="0" baseline="0">
                <a:solidFill>
                  <a:srgbClr val="878787"/>
                </a:solidFill>
                <a:uFillTx/>
                <a:latin typeface="Bahnschrift Light" pitchFamily="34"/>
                <a:cs typeface="Calibri Light"/>
              </a:rPr>
              <a:t> pētniecības platforma inovatīvu produktu </a:t>
            </a:r>
            <a:r>
              <a:rPr lang="lv-LV" sz="1000">
                <a:solidFill>
                  <a:srgbClr val="878787"/>
                </a:solidFill>
                <a:latin typeface="Bahnschrift Light" pitchFamily="34"/>
                <a:cs typeface="Calibri Light"/>
              </a:rPr>
              <a:t>radīšanai” Nr. IVPP-EM-Inovācija-2024/1-0002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D9B7955-AB09-1346-9E23-29BE4874641F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</a:t>
            </a:fld>
            <a:endParaRPr lang="en-LV"/>
          </a:p>
        </p:txBody>
      </p:sp>
      <p:sp>
        <p:nvSpPr>
          <p:cNvPr id="14" name="Virsraksts 1">
            <a:extLst>
              <a:ext uri="{FF2B5EF4-FFF2-40B4-BE49-F238E27FC236}">
                <a16:creationId xmlns:a16="http://schemas.microsoft.com/office/drawing/2014/main" id="{9ED475FB-0F73-AD1C-5D7D-018278FAE557}"/>
              </a:ext>
            </a:extLst>
          </p:cNvPr>
          <p:cNvSpPr txBox="1"/>
          <p:nvPr/>
        </p:nvSpPr>
        <p:spPr>
          <a:xfrm>
            <a:off x="3139036" y="2539893"/>
            <a:ext cx="5913913" cy="1753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 fontScale="70000" lnSpcReduction="20000"/>
          </a:bodyPr>
          <a:lstStyle/>
          <a:p>
            <a:pPr algn="ctr">
              <a:lnSpc>
                <a:spcPct val="11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400" b="1" kern="0" dirty="0">
                <a:solidFill>
                  <a:srgbClr val="0D7D84"/>
                </a:solidFill>
                <a:latin typeface="Bahnschrift"/>
                <a:cs typeface="Calibri Light"/>
              </a:rPr>
              <a:t>KTH IRL (</a:t>
            </a:r>
            <a:r>
              <a:rPr lang="lv-LV" sz="3400" b="1" kern="0" dirty="0" err="1">
                <a:solidFill>
                  <a:srgbClr val="0D7D84"/>
                </a:solidFill>
                <a:latin typeface="Bahnschrift"/>
                <a:cs typeface="Calibri Light"/>
              </a:rPr>
              <a:t>Innovation</a:t>
            </a:r>
            <a:r>
              <a:rPr lang="lv-LV" sz="3400" b="1" kern="0" dirty="0">
                <a:solidFill>
                  <a:srgbClr val="0D7D84"/>
                </a:solidFill>
                <a:latin typeface="Bahnschrift"/>
                <a:cs typeface="Calibri Light"/>
              </a:rPr>
              <a:t> </a:t>
            </a:r>
            <a:r>
              <a:rPr lang="lv-LV" sz="3400" b="1" kern="0" dirty="0" err="1">
                <a:solidFill>
                  <a:srgbClr val="0D7D84"/>
                </a:solidFill>
                <a:latin typeface="Bahnschrift"/>
                <a:cs typeface="Calibri Light"/>
              </a:rPr>
              <a:t>Readiness</a:t>
            </a:r>
            <a:r>
              <a:rPr lang="lv-LV" sz="3400" b="1" kern="0" dirty="0">
                <a:solidFill>
                  <a:srgbClr val="0D7D84"/>
                </a:solidFill>
                <a:latin typeface="Bahnschrift"/>
                <a:cs typeface="Calibri Light"/>
              </a:rPr>
              <a:t> </a:t>
            </a:r>
            <a:r>
              <a:rPr lang="lv-LV" sz="3400" b="1" kern="0" dirty="0" err="1">
                <a:solidFill>
                  <a:srgbClr val="0D7D84"/>
                </a:solidFill>
                <a:latin typeface="Bahnschrift"/>
                <a:cs typeface="Calibri Light"/>
              </a:rPr>
              <a:t>Level</a:t>
            </a:r>
            <a:r>
              <a:rPr lang="lv-LV" sz="3400" b="1" kern="0" dirty="0">
                <a:solidFill>
                  <a:srgbClr val="0D7D84"/>
                </a:solidFill>
                <a:latin typeface="Bahnschrift"/>
                <a:cs typeface="Calibri Light"/>
              </a:rPr>
              <a:t>) metodoloģija </a:t>
            </a:r>
            <a:r>
              <a:rPr lang="lv-LV" sz="3400" b="1" kern="0" dirty="0" err="1">
                <a:solidFill>
                  <a:srgbClr val="0D7D84"/>
                </a:solidFill>
                <a:latin typeface="Bahnschrift"/>
                <a:cs typeface="Calibri Light"/>
              </a:rPr>
              <a:t>BioPhoT</a:t>
            </a:r>
            <a:r>
              <a:rPr lang="lv-LV" sz="3400" b="1" kern="0" dirty="0">
                <a:solidFill>
                  <a:srgbClr val="0D7D84"/>
                </a:solidFill>
                <a:latin typeface="Bahnschrift"/>
                <a:cs typeface="Calibri Light"/>
              </a:rPr>
              <a:t> projektu komandām</a:t>
            </a:r>
          </a:p>
          <a:p>
            <a:pPr algn="ctr">
              <a:lnSpc>
                <a:spcPct val="11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400" kern="0" dirty="0">
              <a:solidFill>
                <a:srgbClr val="000000"/>
              </a:solidFill>
              <a:latin typeface="Bahnschrift"/>
              <a:cs typeface="Calibri Light"/>
            </a:endParaRPr>
          </a:p>
          <a:p>
            <a:pPr algn="ctr">
              <a:lnSpc>
                <a:spcPct val="11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00" b="1" kern="0" dirty="0" err="1">
                <a:solidFill>
                  <a:schemeClr val="tx2"/>
                </a:solidFill>
                <a:latin typeface="Bahnschrift"/>
                <a:cs typeface="Calibri Light"/>
              </a:rPr>
              <a:t>BioPhot</a:t>
            </a: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 </a:t>
            </a:r>
            <a:r>
              <a:rPr lang="lv-LV" sz="2000" b="1" kern="0" dirty="0" err="1">
                <a:solidFill>
                  <a:schemeClr val="tx2"/>
                </a:solidFill>
                <a:latin typeface="Bahnschrift"/>
                <a:cs typeface="Calibri Light"/>
              </a:rPr>
              <a:t>mentors</a:t>
            </a: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 Ģirts Ozoliņš</a:t>
            </a:r>
          </a:p>
          <a:p>
            <a:pPr algn="ctr">
              <a:lnSpc>
                <a:spcPct val="11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06.10.2025</a:t>
            </a:r>
          </a:p>
          <a:p>
            <a:pPr algn="ctr">
              <a:lnSpc>
                <a:spcPct val="11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(</a:t>
            </a:r>
            <a:r>
              <a:rPr lang="lv-LV" sz="2000" b="1" kern="0" dirty="0" err="1">
                <a:solidFill>
                  <a:schemeClr val="tx2"/>
                </a:solidFill>
                <a:latin typeface="Bahnschrift"/>
                <a:cs typeface="Calibri Light"/>
              </a:rPr>
              <a:t>English</a:t>
            </a: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 </a:t>
            </a:r>
            <a:r>
              <a:rPr lang="lv-LV" sz="2000" b="1" kern="0" dirty="0" err="1">
                <a:solidFill>
                  <a:schemeClr val="tx2"/>
                </a:solidFill>
                <a:latin typeface="Bahnschrift"/>
                <a:cs typeface="Calibri Light"/>
              </a:rPr>
              <a:t>as</a:t>
            </a: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 </a:t>
            </a:r>
            <a:r>
              <a:rPr lang="lv-LV" sz="2000" b="1" kern="0" dirty="0" err="1">
                <a:solidFill>
                  <a:schemeClr val="tx2"/>
                </a:solidFill>
                <a:latin typeface="Bahnschrift"/>
                <a:cs typeface="Calibri Light"/>
              </a:rPr>
              <a:t>working</a:t>
            </a: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 </a:t>
            </a:r>
            <a:r>
              <a:rPr lang="lv-LV" sz="2000" b="1" kern="0" dirty="0" err="1">
                <a:solidFill>
                  <a:schemeClr val="tx2"/>
                </a:solidFill>
                <a:latin typeface="Bahnschrift"/>
                <a:cs typeface="Calibri Light"/>
              </a:rPr>
              <a:t>language</a:t>
            </a: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 </a:t>
            </a:r>
            <a:r>
              <a:rPr lang="lv-LV" sz="2000" b="1" kern="0" dirty="0" err="1">
                <a:solidFill>
                  <a:schemeClr val="tx2"/>
                </a:solidFill>
                <a:latin typeface="Bahnschrift"/>
                <a:cs typeface="Calibri Light"/>
              </a:rPr>
              <a:t>today</a:t>
            </a:r>
            <a:r>
              <a:rPr lang="lv-LV" sz="2000" b="1" kern="0" dirty="0">
                <a:solidFill>
                  <a:schemeClr val="tx2"/>
                </a:solidFill>
                <a:latin typeface="Bahnschrift"/>
                <a:cs typeface="Calibri Light"/>
              </a:rPr>
              <a:t>)</a:t>
            </a:r>
            <a:endParaRPr lang="en-US" sz="2000" kern="0" dirty="0">
              <a:solidFill>
                <a:srgbClr val="000000"/>
              </a:solidFill>
              <a:latin typeface="Bahnschrift"/>
              <a:cs typeface="Calibri Light"/>
            </a:endParaRPr>
          </a:p>
          <a:p>
            <a:pPr algn="ctr">
              <a:lnSpc>
                <a:spcPct val="15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0" cap="none" spc="0" baseline="0" dirty="0">
              <a:solidFill>
                <a:srgbClr val="0D7D84"/>
              </a:solidFill>
              <a:uFillTx/>
              <a:latin typeface="Bahnschrift 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38512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E1AB4-0DF9-1D24-ADCA-E3EB091EC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C1E2BE68-34EF-B12C-0793-4331B5FA2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3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7ECF58A8-F3FB-7B30-2C2B-1FED02EE3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D3D614ED-853A-F5F0-637E-50632EF4C3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CC56D3AD-79CF-2DA6-525E-7CA9EEE74B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7153" y="2178667"/>
            <a:ext cx="11177681" cy="435133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000" b="1" dirty="0">
                <a:solidFill>
                  <a:srgbClr val="9F1C36"/>
                </a:solidFill>
                <a:latin typeface="Source Sans Pro"/>
                <a:cs typeface="Calibri"/>
              </a:rPr>
              <a:t>10:00 – 10:45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Intro to KTH IRL methodology and application for </a:t>
            </a:r>
            <a:r>
              <a:rPr lang="en-GB" sz="2000" b="1" dirty="0" err="1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BioPhot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PIP’s readiness level evaluation</a:t>
            </a:r>
            <a:endParaRPr lang="lv-LV" dirty="0"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10:45 – 11:00 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Q&amp;A session</a:t>
            </a: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US" sz="20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endParaRPr lang="lv-LV" sz="2000" b="1" dirty="0">
              <a:solidFill>
                <a:srgbClr val="0D7D85"/>
              </a:solidFill>
              <a:latin typeface="Source Sans Pro"/>
              <a:cs typeface="Calibri"/>
            </a:endParaRPr>
          </a:p>
        </p:txBody>
      </p:sp>
      <p:sp>
        <p:nvSpPr>
          <p:cNvPr id="6" name="Virsraksts 1">
            <a:extLst>
              <a:ext uri="{FF2B5EF4-FFF2-40B4-BE49-F238E27FC236}">
                <a16:creationId xmlns:a16="http://schemas.microsoft.com/office/drawing/2014/main" id="{E711EEA2-0945-9B5C-FF33-A915A1A37B1A}"/>
              </a:ext>
            </a:extLst>
          </p:cNvPr>
          <p:cNvSpPr txBox="1"/>
          <p:nvPr/>
        </p:nvSpPr>
        <p:spPr>
          <a:xfrm>
            <a:off x="507152" y="1042223"/>
            <a:ext cx="8742085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>
                <a:solidFill>
                  <a:srgbClr val="0D7D84"/>
                </a:solidFill>
                <a:latin typeface="Bahnschrift "/>
                <a:cs typeface="Calibri Light"/>
              </a:rPr>
              <a:t>Today's agenda:</a:t>
            </a:r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FF0DD-D990-0B1D-8BF8-40836561A67E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33636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E1AB4-0DF9-1D24-ADCA-E3EB091EC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C1E2BE68-34EF-B12C-0793-4331B5FA2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3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7ECF58A8-F3FB-7B30-2C2B-1FED02EE3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D3D614ED-853A-F5F0-637E-50632EF4C3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Virsraksts 1">
            <a:extLst>
              <a:ext uri="{FF2B5EF4-FFF2-40B4-BE49-F238E27FC236}">
                <a16:creationId xmlns:a16="http://schemas.microsoft.com/office/drawing/2014/main" id="{E711EEA2-0945-9B5C-FF33-A915A1A37B1A}"/>
              </a:ext>
            </a:extLst>
          </p:cNvPr>
          <p:cNvSpPr txBox="1"/>
          <p:nvPr/>
        </p:nvSpPr>
        <p:spPr>
          <a:xfrm>
            <a:off x="507152" y="1042223"/>
            <a:ext cx="8742085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 dirty="0">
                <a:solidFill>
                  <a:srgbClr val="0D7D84"/>
                </a:solidFill>
                <a:latin typeface="Bahnschrift "/>
                <a:cs typeface="Calibri Light"/>
              </a:rPr>
              <a:t>What, why and for whom KHT IRL is used?</a:t>
            </a:r>
            <a:endParaRPr lang="lv-LV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FF0DD-D990-0B1D-8BF8-40836561A67E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3</a:t>
            </a:fld>
            <a:endParaRPr lang="en-LV"/>
          </a:p>
        </p:txBody>
      </p:sp>
      <p:sp>
        <p:nvSpPr>
          <p:cNvPr id="12" name="Satura vietturis 2">
            <a:extLst>
              <a:ext uri="{FF2B5EF4-FFF2-40B4-BE49-F238E27FC236}">
                <a16:creationId xmlns:a16="http://schemas.microsoft.com/office/drawing/2014/main" id="{1BB13262-9146-0747-9A81-6195526A025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7153" y="2178667"/>
            <a:ext cx="3672961" cy="435133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SzPts val="1800"/>
              <a:buBlip>
                <a:blip r:embed="rId7"/>
              </a:buBlip>
            </a:pPr>
            <a:r>
              <a:rPr lang="en-US" sz="1600" dirty="0">
                <a:solidFill>
                  <a:srgbClr val="353535"/>
                </a:solidFill>
                <a:latin typeface="Source Sans Pro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KTH Innovation Readiness Level (IRL)</a:t>
            </a:r>
            <a:r>
              <a:rPr lang="en-US" sz="1600" dirty="0">
                <a:solidFill>
                  <a:srgbClr val="353535"/>
                </a:solidFill>
                <a:latin typeface="Source Sans Pro"/>
                <a:cs typeface="Calibri"/>
              </a:rPr>
              <a:t> methodology was developed by innovation arm of the KTH Royal Institute of Technology (in Sweden) to</a:t>
            </a:r>
            <a:r>
              <a:rPr lang="en-US" sz="1600" b="1" dirty="0">
                <a:solidFill>
                  <a:srgbClr val="353535"/>
                </a:solidFill>
                <a:latin typeface="Source Sans Pro"/>
                <a:cs typeface="Calibri"/>
              </a:rPr>
              <a:t> track, visualize and guide scientific research from early stage idea to innovation</a:t>
            </a:r>
            <a:r>
              <a:rPr lang="en-US" sz="1600" dirty="0">
                <a:solidFill>
                  <a:srgbClr val="353535"/>
                </a:solidFill>
                <a:latin typeface="Source Sans Pro"/>
                <a:cs typeface="Calibri"/>
              </a:rPr>
              <a:t> on the market.   </a:t>
            </a:r>
            <a:endParaRPr lang="lv-LV" sz="1600" dirty="0">
              <a:solidFill>
                <a:srgbClr val="353535"/>
              </a:solidFill>
              <a:latin typeface="Source Sans Pro"/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3B6DBF-4B84-8A4B-8D9E-9A82EE7810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4268" y="2178667"/>
            <a:ext cx="6963319" cy="32020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20079C-285F-F940-96EF-65D91B0D133F}"/>
              </a:ext>
            </a:extLst>
          </p:cNvPr>
          <p:cNvSpPr txBox="1"/>
          <p:nvPr/>
        </p:nvSpPr>
        <p:spPr>
          <a:xfrm>
            <a:off x="1259592" y="4873035"/>
            <a:ext cx="1511874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400" b="1" dirty="0">
                <a:solidFill>
                  <a:srgbClr val="C00000"/>
                </a:solidFill>
              </a:rPr>
              <a:t>TTO </a:t>
            </a:r>
            <a:r>
              <a:rPr lang="lv-LV" sz="1400" b="1" dirty="0" err="1">
                <a:solidFill>
                  <a:srgbClr val="C00000"/>
                </a:solidFill>
              </a:rPr>
              <a:t>managers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should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use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this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tool</a:t>
            </a:r>
            <a:r>
              <a:rPr lang="lv-LV" sz="1400" b="1" dirty="0">
                <a:solidFill>
                  <a:srgbClr val="C00000"/>
                </a:solidFill>
              </a:rPr>
              <a:t>…</a:t>
            </a:r>
            <a:endParaRPr lang="lv-LV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966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E1AB4-0DF9-1D24-ADCA-E3EB091EC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C1E2BE68-34EF-B12C-0793-4331B5FA2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3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7ECF58A8-F3FB-7B30-2C2B-1FED02EE3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D3D614ED-853A-F5F0-637E-50632EF4C3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FF0DD-D990-0B1D-8BF8-40836561A67E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4</a:t>
            </a:fld>
            <a:endParaRPr lang="en-LV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BF832A-77A2-6A46-BD4C-4E1175799C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" y="-2973"/>
            <a:ext cx="123263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09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E1AB4-0DF9-1D24-ADCA-E3EB091EC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C1E2BE68-34EF-B12C-0793-4331B5FA2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3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7ECF58A8-F3FB-7B30-2C2B-1FED02EE3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D3D614ED-853A-F5F0-637E-50632EF4C3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FF0DD-D990-0B1D-8BF8-40836561A67E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5</a:t>
            </a:fld>
            <a:endParaRPr lang="en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9C41C4-CBEF-1242-A410-3CF2B3F4E2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" y="-2973"/>
            <a:ext cx="12306362" cy="685800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B1FE21A-E452-4742-B7D9-AA26B907234B}"/>
              </a:ext>
            </a:extLst>
          </p:cNvPr>
          <p:cNvSpPr/>
          <p:nvPr/>
        </p:nvSpPr>
        <p:spPr>
          <a:xfrm>
            <a:off x="751114" y="2286000"/>
            <a:ext cx="3222172" cy="2721429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E539B8A-5B6E-5A4A-9534-046408C1E389}"/>
              </a:ext>
            </a:extLst>
          </p:cNvPr>
          <p:cNvSpPr/>
          <p:nvPr/>
        </p:nvSpPr>
        <p:spPr>
          <a:xfrm>
            <a:off x="4484912" y="2286000"/>
            <a:ext cx="3222172" cy="2721429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2C6FD1-575B-D248-AE43-F70D4561DCE4}"/>
              </a:ext>
            </a:extLst>
          </p:cNvPr>
          <p:cNvSpPr txBox="1"/>
          <p:nvPr/>
        </p:nvSpPr>
        <p:spPr>
          <a:xfrm>
            <a:off x="3527506" y="5592674"/>
            <a:ext cx="1511874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2000" b="1" dirty="0" err="1">
                <a:solidFill>
                  <a:srgbClr val="9F1C36"/>
                </a:solidFill>
              </a:rPr>
              <a:t>BioPhoT</a:t>
            </a:r>
            <a:r>
              <a:rPr lang="lv-LV" sz="2000" b="1" dirty="0">
                <a:solidFill>
                  <a:srgbClr val="9F1C36"/>
                </a:solidFill>
              </a:rPr>
              <a:t> </a:t>
            </a:r>
            <a:r>
              <a:rPr lang="lv-LV" sz="2000" b="1" dirty="0" err="1">
                <a:solidFill>
                  <a:srgbClr val="9F1C36"/>
                </a:solidFill>
              </a:rPr>
              <a:t>focus</a:t>
            </a:r>
            <a:endParaRPr lang="lv-LV" sz="2800" dirty="0">
              <a:solidFill>
                <a:srgbClr val="9F1C36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D8B9F4-293B-D848-8B72-CF3FDAB12C40}"/>
              </a:ext>
            </a:extLst>
          </p:cNvPr>
          <p:cNvCxnSpPr>
            <a:cxnSpLocks/>
            <a:stCxn id="13" idx="1"/>
            <a:endCxn id="10" idx="2"/>
          </p:cNvCxnSpPr>
          <p:nvPr/>
        </p:nvCxnSpPr>
        <p:spPr>
          <a:xfrm flipH="1" flipV="1">
            <a:off x="2362200" y="5007429"/>
            <a:ext cx="1165306" cy="939188"/>
          </a:xfrm>
          <a:prstGeom prst="line">
            <a:avLst/>
          </a:prstGeom>
          <a:ln w="28575">
            <a:solidFill>
              <a:srgbClr val="9F1C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3EE607-535E-E44C-AEA0-DA187B41CE5B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5039380" y="5007429"/>
            <a:ext cx="1056618" cy="754524"/>
          </a:xfrm>
          <a:prstGeom prst="line">
            <a:avLst/>
          </a:prstGeom>
          <a:ln w="28575">
            <a:solidFill>
              <a:srgbClr val="9F1C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8D8F59F-E476-DA45-9B9D-9E6F3B5E97AB}"/>
              </a:ext>
            </a:extLst>
          </p:cNvPr>
          <p:cNvSpPr/>
          <p:nvPr/>
        </p:nvSpPr>
        <p:spPr>
          <a:xfrm>
            <a:off x="8462662" y="4384110"/>
            <a:ext cx="3222172" cy="623319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1AF5BDE-AE2F-8645-A0E7-87E960FAE04B}"/>
              </a:ext>
            </a:extLst>
          </p:cNvPr>
          <p:cNvCxnSpPr>
            <a:cxnSpLocks/>
            <a:stCxn id="13" idx="3"/>
            <a:endCxn id="15" idx="2"/>
          </p:cNvCxnSpPr>
          <p:nvPr/>
        </p:nvCxnSpPr>
        <p:spPr>
          <a:xfrm flipV="1">
            <a:off x="5039380" y="5007429"/>
            <a:ext cx="5034368" cy="939188"/>
          </a:xfrm>
          <a:prstGeom prst="line">
            <a:avLst/>
          </a:prstGeom>
          <a:ln w="28575">
            <a:solidFill>
              <a:srgbClr val="9F1C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036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E1AB4-0DF9-1D24-ADCA-E3EB091EC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C1E2BE68-34EF-B12C-0793-4331B5FA2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3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7ECF58A8-F3FB-7B30-2C2B-1FED02EE3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D3D614ED-853A-F5F0-637E-50632EF4C3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Virsraksts 1">
            <a:extLst>
              <a:ext uri="{FF2B5EF4-FFF2-40B4-BE49-F238E27FC236}">
                <a16:creationId xmlns:a16="http://schemas.microsoft.com/office/drawing/2014/main" id="{E711EEA2-0945-9B5C-FF33-A915A1A37B1A}"/>
              </a:ext>
            </a:extLst>
          </p:cNvPr>
          <p:cNvSpPr txBox="1"/>
          <p:nvPr/>
        </p:nvSpPr>
        <p:spPr>
          <a:xfrm>
            <a:off x="507152" y="1042223"/>
            <a:ext cx="8742085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 dirty="0">
                <a:solidFill>
                  <a:srgbClr val="0D7D84"/>
                </a:solidFill>
                <a:latin typeface="Bahnschrift "/>
                <a:cs typeface="Calibri Light"/>
              </a:rPr>
              <a:t>What is KHT IRL and for whom?</a:t>
            </a:r>
            <a:endParaRPr lang="lv-LV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FF0DD-D990-0B1D-8BF8-40836561A67E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6</a:t>
            </a:fld>
            <a:endParaRPr lang="en-LV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97D816-5192-3044-BB91-44788DF3F5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-2973"/>
            <a:ext cx="12328609" cy="6858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ACC5049-DB06-FF49-8E54-97EC3F872797}"/>
              </a:ext>
            </a:extLst>
          </p:cNvPr>
          <p:cNvSpPr/>
          <p:nvPr/>
        </p:nvSpPr>
        <p:spPr>
          <a:xfrm>
            <a:off x="207096" y="2872066"/>
            <a:ext cx="5475514" cy="2772295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087067-1F8C-F743-9B0D-6B87001ABF24}"/>
              </a:ext>
            </a:extLst>
          </p:cNvPr>
          <p:cNvSpPr txBox="1"/>
          <p:nvPr/>
        </p:nvSpPr>
        <p:spPr>
          <a:xfrm>
            <a:off x="2944853" y="1730900"/>
            <a:ext cx="1511874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2000" b="1" dirty="0" err="1">
                <a:solidFill>
                  <a:srgbClr val="9F1C36"/>
                </a:solidFill>
              </a:rPr>
              <a:t>For</a:t>
            </a:r>
            <a:r>
              <a:rPr lang="lv-LV" sz="2000" b="1" dirty="0">
                <a:solidFill>
                  <a:srgbClr val="9F1C36"/>
                </a:solidFill>
              </a:rPr>
              <a:t> </a:t>
            </a:r>
            <a:r>
              <a:rPr lang="lv-LV" sz="2000" b="1" dirty="0" err="1">
                <a:solidFill>
                  <a:srgbClr val="9F1C36"/>
                </a:solidFill>
              </a:rPr>
              <a:t>PIP’s</a:t>
            </a:r>
            <a:endParaRPr lang="lv-LV" sz="2800" dirty="0">
              <a:solidFill>
                <a:srgbClr val="9F1C3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09A916-486E-5744-8D8A-0D2C37FE4EE7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 flipH="1">
            <a:off x="2944853" y="2131010"/>
            <a:ext cx="755937" cy="741056"/>
          </a:xfrm>
          <a:prstGeom prst="line">
            <a:avLst/>
          </a:prstGeom>
          <a:ln w="28575">
            <a:solidFill>
              <a:srgbClr val="9F1C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37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Virsraksts 1">
            <a:extLst>
              <a:ext uri="{FF2B5EF4-FFF2-40B4-BE49-F238E27FC236}">
                <a16:creationId xmlns:a16="http://schemas.microsoft.com/office/drawing/2014/main" id="{DEF5CFF6-4939-1446-98AD-9A3D023C94CA}"/>
              </a:ext>
            </a:extLst>
          </p:cNvPr>
          <p:cNvSpPr txBox="1"/>
          <p:nvPr/>
        </p:nvSpPr>
        <p:spPr>
          <a:xfrm>
            <a:off x="3237670" y="2806695"/>
            <a:ext cx="5716664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 lnSpcReduction="10000"/>
          </a:bodyPr>
          <a:lstStyle/>
          <a:p>
            <a:pPr algn="ctr">
              <a:lnSpc>
                <a:spcPct val="7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kern="0" dirty="0">
                <a:solidFill>
                  <a:srgbClr val="0D7D84"/>
                </a:solidFill>
                <a:latin typeface="Bahnschrift "/>
                <a:cs typeface="Calibri Light"/>
              </a:rPr>
              <a:t>3 key dimensions of guiding with KTH IRL</a:t>
            </a:r>
          </a:p>
          <a:p>
            <a:pPr marL="0" marR="0" lvl="0" indent="0" algn="ctr" defTabSz="914400" rtl="0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400" b="1" kern="0" dirty="0">
                <a:solidFill>
                  <a:srgbClr val="0D7D84"/>
                </a:solidFill>
                <a:latin typeface="Bahnschrift "/>
                <a:cs typeface="Calibri Light"/>
              </a:rPr>
              <a:t> </a:t>
            </a:r>
            <a:endParaRPr lang="lv-LV" sz="3400" b="1" i="0" u="none" strike="noStrike" kern="0" cap="none" spc="0" baseline="0" dirty="0">
              <a:solidFill>
                <a:srgbClr val="0D7D84"/>
              </a:solidFill>
              <a:uFillTx/>
              <a:latin typeface="Bahnschrift "/>
              <a:cs typeface="Calibri Light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7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480726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756AF378-5C36-9D4A-B82D-65FC9D5E6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CADBB4BA-7C43-5A4A-B136-390AECB28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1088A8C7-EE43-3546-84E6-415CED502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Virsraksts 1">
            <a:extLst>
              <a:ext uri="{FF2B5EF4-FFF2-40B4-BE49-F238E27FC236}">
                <a16:creationId xmlns:a16="http://schemas.microsoft.com/office/drawing/2014/main" id="{185EFECC-7B55-B24E-97FD-B39796372CBD}"/>
              </a:ext>
            </a:extLst>
          </p:cNvPr>
          <p:cNvSpPr txBox="1"/>
          <p:nvPr/>
        </p:nvSpPr>
        <p:spPr>
          <a:xfrm>
            <a:off x="507152" y="1042223"/>
            <a:ext cx="8742085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>
                <a:solidFill>
                  <a:srgbClr val="0D7D84"/>
                </a:solidFill>
                <a:latin typeface="Bahnschrift "/>
                <a:cs typeface="Calibri Light"/>
              </a:rPr>
              <a:t>1</a:t>
            </a:r>
            <a:r>
              <a:rPr lang="en-US" sz="3200" b="1" kern="0" baseline="30000">
                <a:solidFill>
                  <a:srgbClr val="0D7D84"/>
                </a:solidFill>
                <a:latin typeface="Bahnschrift "/>
                <a:cs typeface="Calibri Light"/>
              </a:rPr>
              <a:t>st</a:t>
            </a:r>
            <a:r>
              <a:rPr lang="en-US" sz="3200" b="1" kern="0">
                <a:solidFill>
                  <a:srgbClr val="0D7D84"/>
                </a:solidFill>
                <a:latin typeface="Bahnschrift "/>
                <a:cs typeface="Calibri Light"/>
              </a:rPr>
              <a:t> dimension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E9E94-BC56-644A-B1C4-41261CDA344F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8</a:t>
            </a:fld>
            <a:endParaRPr lang="en-LV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FE825F-2727-AF4D-9A15-275C2870CE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1" y="1892750"/>
            <a:ext cx="9231877" cy="482873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E3F87D9-201D-A442-8336-AD018919383B}"/>
              </a:ext>
            </a:extLst>
          </p:cNvPr>
          <p:cNvSpPr/>
          <p:nvPr/>
        </p:nvSpPr>
        <p:spPr>
          <a:xfrm>
            <a:off x="3786348" y="3475610"/>
            <a:ext cx="1341708" cy="46166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1BF588-0316-E443-AF15-CA63BEE94E75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4457202" y="2819262"/>
            <a:ext cx="182258" cy="6563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FD17664-8D43-1C49-B3BF-505B055ECD57}"/>
              </a:ext>
            </a:extLst>
          </p:cNvPr>
          <p:cNvSpPr txBox="1"/>
          <p:nvPr/>
        </p:nvSpPr>
        <p:spPr>
          <a:xfrm>
            <a:off x="3883523" y="2076827"/>
            <a:ext cx="1511874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400" b="1" dirty="0" err="1">
                <a:solidFill>
                  <a:srgbClr val="C00000"/>
                </a:solidFill>
              </a:rPr>
              <a:t>Researchers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usually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knows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only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this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area</a:t>
            </a:r>
            <a:endParaRPr lang="lv-LV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FD29BA-6320-F441-833C-4A194A6BC8AC}"/>
              </a:ext>
            </a:extLst>
          </p:cNvPr>
          <p:cNvSpPr txBox="1"/>
          <p:nvPr/>
        </p:nvSpPr>
        <p:spPr>
          <a:xfrm>
            <a:off x="6811275" y="1707495"/>
            <a:ext cx="151187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b="1" dirty="0">
                <a:solidFill>
                  <a:srgbClr val="0D7D85"/>
                </a:solidFill>
              </a:rPr>
              <a:t>IRL </a:t>
            </a:r>
            <a:r>
              <a:rPr lang="lv-LV" b="1" dirty="0" err="1">
                <a:solidFill>
                  <a:srgbClr val="0D7D85"/>
                </a:solidFill>
              </a:rPr>
              <a:t>has</a:t>
            </a:r>
            <a:r>
              <a:rPr lang="lv-LV" b="1" dirty="0">
                <a:solidFill>
                  <a:srgbClr val="0D7D85"/>
                </a:solidFill>
              </a:rPr>
              <a:t> 6 «</a:t>
            </a:r>
            <a:r>
              <a:rPr lang="lv-LV" b="1" dirty="0" err="1">
                <a:solidFill>
                  <a:srgbClr val="0D7D85"/>
                </a:solidFill>
              </a:rPr>
              <a:t>legs</a:t>
            </a:r>
            <a:r>
              <a:rPr lang="lv-LV" b="1" dirty="0">
                <a:solidFill>
                  <a:srgbClr val="0D7D85"/>
                </a:solidFill>
              </a:rPr>
              <a:t>»!</a:t>
            </a:r>
            <a:endParaRPr lang="lv-LV" sz="2400" dirty="0">
              <a:solidFill>
                <a:srgbClr val="0D7D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57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756AF378-5C36-9D4A-B82D-65FC9D5E6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307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CADBB4BA-7C43-5A4A-B136-390AECB28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1088A8C7-EE43-3546-84E6-415CED502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Virsraksts 1">
            <a:extLst>
              <a:ext uri="{FF2B5EF4-FFF2-40B4-BE49-F238E27FC236}">
                <a16:creationId xmlns:a16="http://schemas.microsoft.com/office/drawing/2014/main" id="{185EFECC-7B55-B24E-97FD-B39796372CBD}"/>
              </a:ext>
            </a:extLst>
          </p:cNvPr>
          <p:cNvSpPr txBox="1"/>
          <p:nvPr/>
        </p:nvSpPr>
        <p:spPr>
          <a:xfrm>
            <a:off x="507152" y="1042223"/>
            <a:ext cx="8742085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>
                <a:solidFill>
                  <a:srgbClr val="0D7D84"/>
                </a:solidFill>
                <a:latin typeface="Bahnschrift "/>
                <a:cs typeface="Calibri Light"/>
              </a:rPr>
              <a:t>2</a:t>
            </a:r>
            <a:r>
              <a:rPr lang="en-US" sz="3200" b="1" kern="0" baseline="30000">
                <a:solidFill>
                  <a:srgbClr val="0D7D84"/>
                </a:solidFill>
                <a:latin typeface="Bahnschrift "/>
                <a:cs typeface="Calibri Light"/>
              </a:rPr>
              <a:t>nd</a:t>
            </a:r>
            <a:r>
              <a:rPr lang="en-US" sz="3200" b="1" kern="0">
                <a:solidFill>
                  <a:srgbClr val="0D7D84"/>
                </a:solidFill>
                <a:latin typeface="Bahnschrift "/>
                <a:cs typeface="Calibri Light"/>
              </a:rPr>
              <a:t> dimension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E9E94-BC56-644A-B1C4-41261CDA344F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9</a:t>
            </a:fld>
            <a:endParaRPr lang="en-LV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C3C5CB-F5DD-0B43-9208-C1A24A3959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2" y="1916409"/>
            <a:ext cx="9656571" cy="4613594"/>
          </a:xfrm>
          <a:prstGeom prst="rect">
            <a:avLst/>
          </a:prstGeom>
        </p:spPr>
      </p:pic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49214073-0741-5A5F-9E05-0613B8F80B6B}"/>
              </a:ext>
            </a:extLst>
          </p:cNvPr>
          <p:cNvCxnSpPr>
            <a:cxnSpLocks/>
          </p:cNvCxnSpPr>
          <p:nvPr/>
        </p:nvCxnSpPr>
        <p:spPr>
          <a:xfrm flipH="1" flipV="1">
            <a:off x="680333" y="4257489"/>
            <a:ext cx="4290431" cy="625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8031AC5D-4107-F3A2-8ADB-7BA6BE682450}"/>
              </a:ext>
            </a:extLst>
          </p:cNvPr>
          <p:cNvCxnSpPr>
            <a:cxnSpLocks/>
          </p:cNvCxnSpPr>
          <p:nvPr/>
        </p:nvCxnSpPr>
        <p:spPr>
          <a:xfrm flipH="1" flipV="1">
            <a:off x="720089" y="4482775"/>
            <a:ext cx="1500849" cy="625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B55960B-8F12-FD4C-B38B-A3B72473CB81}"/>
              </a:ext>
            </a:extLst>
          </p:cNvPr>
          <p:cNvSpPr txBox="1"/>
          <p:nvPr/>
        </p:nvSpPr>
        <p:spPr>
          <a:xfrm>
            <a:off x="5848499" y="1356945"/>
            <a:ext cx="2108958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400" b="1" dirty="0" err="1">
                <a:solidFill>
                  <a:srgbClr val="C00000"/>
                </a:solidFill>
              </a:rPr>
              <a:t>Common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language</a:t>
            </a:r>
            <a:r>
              <a:rPr lang="lv-LV" sz="1400" b="1" dirty="0">
                <a:solidFill>
                  <a:srgbClr val="C00000"/>
                </a:solidFill>
              </a:rPr>
              <a:t> to </a:t>
            </a:r>
            <a:r>
              <a:rPr lang="lv-LV" sz="1400" b="1" dirty="0" err="1">
                <a:solidFill>
                  <a:srgbClr val="C00000"/>
                </a:solidFill>
              </a:rPr>
              <a:t>explain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and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assess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where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are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we</a:t>
            </a:r>
            <a:endParaRPr lang="lv-LV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54DB0B-F0EA-6942-AA0E-51CCA5D3A74A}"/>
              </a:ext>
            </a:extLst>
          </p:cNvPr>
          <p:cNvSpPr txBox="1"/>
          <p:nvPr/>
        </p:nvSpPr>
        <p:spPr>
          <a:xfrm>
            <a:off x="7619657" y="5177889"/>
            <a:ext cx="17628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b="1" dirty="0" err="1">
                <a:solidFill>
                  <a:srgbClr val="0D7D85"/>
                </a:solidFill>
              </a:rPr>
              <a:t>Each</a:t>
            </a:r>
            <a:r>
              <a:rPr lang="lv-LV" b="1" dirty="0">
                <a:solidFill>
                  <a:srgbClr val="0D7D85"/>
                </a:solidFill>
              </a:rPr>
              <a:t> «</a:t>
            </a:r>
            <a:r>
              <a:rPr lang="lv-LV" b="1" dirty="0" err="1">
                <a:solidFill>
                  <a:srgbClr val="0D7D85"/>
                </a:solidFill>
              </a:rPr>
              <a:t>leg</a:t>
            </a:r>
            <a:r>
              <a:rPr lang="lv-LV" b="1" dirty="0">
                <a:solidFill>
                  <a:srgbClr val="0D7D85"/>
                </a:solidFill>
              </a:rPr>
              <a:t>» </a:t>
            </a:r>
            <a:r>
              <a:rPr lang="lv-LV" b="1" dirty="0" err="1">
                <a:solidFill>
                  <a:srgbClr val="0D7D85"/>
                </a:solidFill>
              </a:rPr>
              <a:t>has</a:t>
            </a:r>
            <a:r>
              <a:rPr lang="lv-LV" b="1" dirty="0">
                <a:solidFill>
                  <a:srgbClr val="0D7D85"/>
                </a:solidFill>
              </a:rPr>
              <a:t> </a:t>
            </a:r>
            <a:r>
              <a:rPr lang="lv-LV" b="1" dirty="0" err="1">
                <a:solidFill>
                  <a:srgbClr val="0D7D85"/>
                </a:solidFill>
              </a:rPr>
              <a:t>scale</a:t>
            </a:r>
            <a:r>
              <a:rPr lang="lv-LV" b="1" dirty="0">
                <a:solidFill>
                  <a:srgbClr val="0D7D85"/>
                </a:solidFill>
              </a:rPr>
              <a:t> 1 to 9</a:t>
            </a:r>
            <a:endParaRPr lang="lv-LV" sz="2400" dirty="0">
              <a:solidFill>
                <a:srgbClr val="0D7D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51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756AF378-5C36-9D4A-B82D-65FC9D5E6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CADBB4BA-7C43-5A4A-B136-390AECB28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1088A8C7-EE43-3546-84E6-415CED502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Virsraksts 1">
            <a:extLst>
              <a:ext uri="{FF2B5EF4-FFF2-40B4-BE49-F238E27FC236}">
                <a16:creationId xmlns:a16="http://schemas.microsoft.com/office/drawing/2014/main" id="{185EFECC-7B55-B24E-97FD-B39796372CBD}"/>
              </a:ext>
            </a:extLst>
          </p:cNvPr>
          <p:cNvSpPr txBox="1"/>
          <p:nvPr/>
        </p:nvSpPr>
        <p:spPr>
          <a:xfrm>
            <a:off x="507152" y="1042223"/>
            <a:ext cx="8742085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>
                <a:solidFill>
                  <a:srgbClr val="0D7D84"/>
                </a:solidFill>
                <a:latin typeface="Bahnschrift "/>
                <a:cs typeface="Calibri Light"/>
              </a:rPr>
              <a:t>3</a:t>
            </a:r>
            <a:r>
              <a:rPr lang="en-US" sz="3200" b="1" kern="0" baseline="30000">
                <a:solidFill>
                  <a:srgbClr val="0D7D84"/>
                </a:solidFill>
                <a:latin typeface="Bahnschrift "/>
                <a:cs typeface="Calibri Light"/>
              </a:rPr>
              <a:t>rd</a:t>
            </a:r>
            <a:r>
              <a:rPr lang="en-US" sz="3200" b="1" kern="0">
                <a:solidFill>
                  <a:srgbClr val="0D7D84"/>
                </a:solidFill>
                <a:latin typeface="Bahnschrift "/>
                <a:cs typeface="Calibri Light"/>
              </a:rPr>
              <a:t> dimension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E9E94-BC56-644A-B1C4-41261CDA344F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10</a:t>
            </a:fld>
            <a:endParaRPr lang="en-LV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C7E786-DBCF-3648-9D8D-0262FDF757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2" y="1883899"/>
            <a:ext cx="10434353" cy="4729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F08238-33E2-A447-83DC-0E2572588F63}"/>
              </a:ext>
            </a:extLst>
          </p:cNvPr>
          <p:cNvSpPr txBox="1"/>
          <p:nvPr/>
        </p:nvSpPr>
        <p:spPr>
          <a:xfrm>
            <a:off x="5848499" y="1356945"/>
            <a:ext cx="2108958" cy="9541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400" b="1" dirty="0" err="1">
                <a:solidFill>
                  <a:srgbClr val="C00000"/>
                </a:solidFill>
              </a:rPr>
              <a:t>Common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language</a:t>
            </a:r>
            <a:r>
              <a:rPr lang="lv-LV" sz="1400" b="1" dirty="0">
                <a:solidFill>
                  <a:srgbClr val="C00000"/>
                </a:solidFill>
              </a:rPr>
              <a:t> to </a:t>
            </a:r>
            <a:r>
              <a:rPr lang="lv-LV" sz="1400" b="1" dirty="0" err="1">
                <a:solidFill>
                  <a:srgbClr val="C00000"/>
                </a:solidFill>
              </a:rPr>
              <a:t>understand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where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are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we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going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and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what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should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we</a:t>
            </a:r>
            <a:r>
              <a:rPr lang="lv-LV" sz="1400" b="1" dirty="0">
                <a:solidFill>
                  <a:srgbClr val="C00000"/>
                </a:solidFill>
              </a:rPr>
              <a:t> do to </a:t>
            </a:r>
            <a:r>
              <a:rPr lang="lv-LV" sz="1400" b="1" dirty="0" err="1">
                <a:solidFill>
                  <a:srgbClr val="C00000"/>
                </a:solidFill>
              </a:rPr>
              <a:t>get</a:t>
            </a:r>
            <a:r>
              <a:rPr lang="lv-LV" sz="1400" b="1" dirty="0">
                <a:solidFill>
                  <a:srgbClr val="C00000"/>
                </a:solidFill>
              </a:rPr>
              <a:t> </a:t>
            </a:r>
            <a:r>
              <a:rPr lang="lv-LV" sz="1400" b="1" dirty="0" err="1">
                <a:solidFill>
                  <a:srgbClr val="C00000"/>
                </a:solidFill>
              </a:rPr>
              <a:t>there</a:t>
            </a:r>
            <a:endParaRPr lang="lv-LV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BA1C94-4F38-B647-9116-1BF66EBE0784}"/>
              </a:ext>
            </a:extLst>
          </p:cNvPr>
          <p:cNvSpPr txBox="1"/>
          <p:nvPr/>
        </p:nvSpPr>
        <p:spPr>
          <a:xfrm>
            <a:off x="7957456" y="5100493"/>
            <a:ext cx="196842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b="1" dirty="0" err="1">
                <a:solidFill>
                  <a:srgbClr val="0D7D85"/>
                </a:solidFill>
              </a:rPr>
              <a:t>Each</a:t>
            </a:r>
            <a:r>
              <a:rPr lang="lv-LV" b="1" dirty="0">
                <a:solidFill>
                  <a:srgbClr val="0D7D85"/>
                </a:solidFill>
              </a:rPr>
              <a:t>  </a:t>
            </a:r>
            <a:r>
              <a:rPr lang="lv-LV" b="1" dirty="0" err="1">
                <a:solidFill>
                  <a:srgbClr val="0D7D85"/>
                </a:solidFill>
              </a:rPr>
              <a:t>scale</a:t>
            </a:r>
            <a:r>
              <a:rPr lang="lv-LV" b="1" dirty="0">
                <a:solidFill>
                  <a:srgbClr val="0D7D85"/>
                </a:solidFill>
              </a:rPr>
              <a:t> </a:t>
            </a:r>
            <a:r>
              <a:rPr lang="lv-LV" b="1" dirty="0" err="1">
                <a:solidFill>
                  <a:srgbClr val="0D7D85"/>
                </a:solidFill>
              </a:rPr>
              <a:t>has</a:t>
            </a:r>
            <a:r>
              <a:rPr lang="lv-LV" b="1" dirty="0">
                <a:solidFill>
                  <a:srgbClr val="0D7D85"/>
                </a:solidFill>
              </a:rPr>
              <a:t> </a:t>
            </a:r>
            <a:r>
              <a:rPr lang="lv-LV" b="1" dirty="0" err="1">
                <a:solidFill>
                  <a:srgbClr val="0D7D85"/>
                </a:solidFill>
              </a:rPr>
              <a:t>a</a:t>
            </a:r>
            <a:r>
              <a:rPr lang="lv-LV" b="1" dirty="0">
                <a:solidFill>
                  <a:srgbClr val="0D7D85"/>
                </a:solidFill>
              </a:rPr>
              <a:t> </a:t>
            </a:r>
            <a:r>
              <a:rPr lang="lv-LV" b="1" dirty="0" err="1">
                <a:solidFill>
                  <a:srgbClr val="0D7D85"/>
                </a:solidFill>
              </a:rPr>
              <a:t>precise</a:t>
            </a:r>
            <a:r>
              <a:rPr lang="lv-LV" b="1" dirty="0">
                <a:solidFill>
                  <a:srgbClr val="0D7D85"/>
                </a:solidFill>
              </a:rPr>
              <a:t> </a:t>
            </a:r>
            <a:r>
              <a:rPr lang="lv-LV" b="1" dirty="0" err="1">
                <a:solidFill>
                  <a:srgbClr val="0D7D85"/>
                </a:solidFill>
              </a:rPr>
              <a:t>description</a:t>
            </a:r>
            <a:endParaRPr lang="lv-LV" sz="2400" dirty="0">
              <a:solidFill>
                <a:srgbClr val="0D7D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359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756AF378-5C36-9D4A-B82D-65FC9D5E6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3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CADBB4BA-7C43-5A4A-B136-390AECB28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1088A8C7-EE43-3546-84E6-415CED502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DA39262B-5E9C-7546-AFFC-28EAEA1D5B8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7153" y="2178667"/>
            <a:ext cx="6171049" cy="435133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US" sz="1600" b="1" dirty="0">
                <a:solidFill>
                  <a:srgbClr val="0D7D85"/>
                </a:solidFill>
                <a:latin typeface="Source Sans Pro"/>
                <a:cs typeface="Calibri"/>
              </a:rPr>
              <a:t>Project mentors are appointed to assist Platform Innovation Project (PIP) teams, guiding and advancing them through the project development process. </a:t>
            </a:r>
            <a:endParaRPr lang="lv-LV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>
              <a:lnSpc>
                <a:spcPct val="120000"/>
              </a:lnSpc>
              <a:buSzPts val="1800"/>
              <a:buBlip>
                <a:blip r:embed="rId7"/>
              </a:buBlip>
            </a:pPr>
            <a:r>
              <a:rPr lang="en-US" sz="1600" dirty="0">
                <a:solidFill>
                  <a:srgbClr val="353535"/>
                </a:solidFill>
                <a:latin typeface="Source Sans Pro"/>
                <a:cs typeface="Calibri"/>
              </a:rPr>
              <a:t>Mentors will use KTH IRL methodology, not only </a:t>
            </a:r>
            <a:r>
              <a:rPr lang="en-US" sz="1600" b="1" dirty="0">
                <a:solidFill>
                  <a:srgbClr val="353535"/>
                </a:solidFill>
                <a:latin typeface="Source Sans Pro"/>
                <a:cs typeface="Calibri"/>
              </a:rPr>
              <a:t>for guidance </a:t>
            </a:r>
            <a:r>
              <a:rPr lang="en-US" sz="1600" dirty="0">
                <a:solidFill>
                  <a:srgbClr val="353535"/>
                </a:solidFill>
                <a:latin typeface="Source Sans Pro"/>
                <a:cs typeface="Calibri"/>
              </a:rPr>
              <a:t>of the </a:t>
            </a:r>
            <a:r>
              <a:rPr lang="en-US" sz="1600" dirty="0" err="1">
                <a:solidFill>
                  <a:srgbClr val="353535"/>
                </a:solidFill>
                <a:latin typeface="Source Sans Pro"/>
                <a:cs typeface="Calibri"/>
              </a:rPr>
              <a:t>BioPhot</a:t>
            </a:r>
            <a:r>
              <a:rPr lang="en-US" sz="1600" dirty="0">
                <a:solidFill>
                  <a:srgbClr val="353535"/>
                </a:solidFill>
                <a:latin typeface="Source Sans Pro"/>
                <a:cs typeface="Calibri"/>
              </a:rPr>
              <a:t> PIP teams, but also to </a:t>
            </a:r>
            <a:r>
              <a:rPr lang="en-US" sz="1600" b="1" dirty="0">
                <a:solidFill>
                  <a:srgbClr val="353535"/>
                </a:solidFill>
                <a:latin typeface="Source Sans Pro"/>
                <a:cs typeface="Calibri"/>
              </a:rPr>
              <a:t>assess the project development </a:t>
            </a:r>
            <a:r>
              <a:rPr lang="en-US" sz="1600" dirty="0">
                <a:solidFill>
                  <a:srgbClr val="353535"/>
                </a:solidFill>
                <a:latin typeface="Source Sans Pro"/>
                <a:cs typeface="Calibri"/>
              </a:rPr>
              <a:t>status (including their market potential, team capabilities, intellectual property, and business strategy) and </a:t>
            </a:r>
            <a:r>
              <a:rPr lang="en-US" sz="1600" dirty="0">
                <a:solidFill>
                  <a:srgbClr val="9F1C36"/>
                </a:solidFill>
                <a:latin typeface="Source Sans Pro"/>
                <a:cs typeface="Calibri"/>
              </a:rPr>
              <a:t>report to </a:t>
            </a:r>
            <a:r>
              <a:rPr lang="en-US" sz="1600" dirty="0" err="1">
                <a:solidFill>
                  <a:srgbClr val="9F1C36"/>
                </a:solidFill>
                <a:latin typeface="Source Sans Pro"/>
                <a:cs typeface="Calibri"/>
              </a:rPr>
              <a:t>BioPhot</a:t>
            </a:r>
            <a:r>
              <a:rPr lang="en-US" sz="1600" dirty="0">
                <a:solidFill>
                  <a:srgbClr val="9F1C36"/>
                </a:solidFill>
                <a:latin typeface="Source Sans Pro"/>
                <a:cs typeface="Calibri"/>
              </a:rPr>
              <a:t> project management board.</a:t>
            </a:r>
            <a:endParaRPr lang="en-US" sz="1600" dirty="0">
              <a:solidFill>
                <a:srgbClr val="9F1C36"/>
              </a:solidFill>
              <a:latin typeface="Source Sans Pro"/>
              <a:ea typeface="Source Sans Pro"/>
              <a:cs typeface="Calibri"/>
            </a:endParaRPr>
          </a:p>
        </p:txBody>
      </p:sp>
      <p:sp>
        <p:nvSpPr>
          <p:cNvPr id="6" name="Virsraksts 1">
            <a:extLst>
              <a:ext uri="{FF2B5EF4-FFF2-40B4-BE49-F238E27FC236}">
                <a16:creationId xmlns:a16="http://schemas.microsoft.com/office/drawing/2014/main" id="{185EFECC-7B55-B24E-97FD-B39796372CBD}"/>
              </a:ext>
            </a:extLst>
          </p:cNvPr>
          <p:cNvSpPr txBox="1"/>
          <p:nvPr/>
        </p:nvSpPr>
        <p:spPr>
          <a:xfrm>
            <a:off x="507152" y="1042223"/>
            <a:ext cx="8742085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 dirty="0">
                <a:solidFill>
                  <a:srgbClr val="0D7D84"/>
                </a:solidFill>
                <a:latin typeface="Bahnschrift "/>
                <a:cs typeface="Calibri Light"/>
              </a:rPr>
              <a:t>Mentors, PIP’s and KTH IRL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E9E94-BC56-644A-B1C4-41261CDA344F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11</a:t>
            </a:fld>
            <a:endParaRPr lang="en-LV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0C5E92-AC76-0F4B-B19F-9C31BD3A92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8196" y="2286821"/>
            <a:ext cx="5513798" cy="25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86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756AF378-5C36-9D4A-B82D-65FC9D5E6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24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CADBB4BA-7C43-5A4A-B136-390AECB28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1088A8C7-EE43-3546-84E6-415CED5020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DA39262B-5E9C-7546-AFFC-28EAEA1D5B8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7153" y="2178667"/>
            <a:ext cx="11177681" cy="382050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SzPts val="1800"/>
              <a:buNone/>
            </a:pP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For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mentors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there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are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3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mandatory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IRL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evaluations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during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a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PIP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implementation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: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kick-off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,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mid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-term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and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r>
              <a:rPr lang="lv-LV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final</a:t>
            </a:r>
            <a:r>
              <a:rPr lang="lv-LV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endParaRPr lang="en-US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 marL="0" indent="0">
              <a:lnSpc>
                <a:spcPct val="120000"/>
              </a:lnSpc>
              <a:buSzPts val="1800"/>
              <a:buNone/>
            </a:pPr>
            <a:endParaRPr lang="lv-LV" sz="1600" b="1" dirty="0">
              <a:solidFill>
                <a:srgbClr val="0D7D85"/>
              </a:solidFill>
              <a:latin typeface="Source Sans Pro"/>
              <a:ea typeface="Source Sans Pro"/>
              <a:cs typeface="Calibri"/>
            </a:endParaRPr>
          </a:p>
          <a:p>
            <a:pPr marL="0" indent="0">
              <a:lnSpc>
                <a:spcPct val="120000"/>
              </a:lnSpc>
              <a:buSzPts val="1800"/>
              <a:buNone/>
            </a:pPr>
            <a:endParaRPr lang="lv-LV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 marL="0" indent="0">
              <a:lnSpc>
                <a:spcPct val="120000"/>
              </a:lnSpc>
              <a:buSzPts val="1800"/>
              <a:buNone/>
            </a:pPr>
            <a:endParaRPr lang="lv-LV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 marL="0" indent="0">
              <a:lnSpc>
                <a:spcPct val="120000"/>
              </a:lnSpc>
              <a:buSzPts val="1800"/>
              <a:buNone/>
            </a:pPr>
            <a:endParaRPr lang="lv-LV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 marL="0" indent="0">
              <a:lnSpc>
                <a:spcPct val="120000"/>
              </a:lnSpc>
              <a:buSzPts val="1800"/>
              <a:buNone/>
            </a:pPr>
            <a:endParaRPr lang="lv-LV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 marL="0" indent="0">
              <a:lnSpc>
                <a:spcPct val="120000"/>
              </a:lnSpc>
              <a:buSzPts val="1800"/>
              <a:buNone/>
            </a:pPr>
            <a:endParaRPr lang="lv-LV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lv-LV" sz="2000" b="1" dirty="0" err="1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Most</a:t>
            </a:r>
            <a:r>
              <a:rPr lang="lv-LV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important</a:t>
            </a:r>
            <a:r>
              <a:rPr lang="lv-LV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parameter</a:t>
            </a:r>
            <a:r>
              <a:rPr lang="lv-LV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to </a:t>
            </a:r>
            <a:r>
              <a:rPr lang="lv-LV" sz="2000" b="1" dirty="0" err="1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evaluate</a:t>
            </a:r>
            <a:r>
              <a:rPr lang="lv-LV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and</a:t>
            </a:r>
            <a:r>
              <a:rPr lang="lv-LV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report</a:t>
            </a:r>
            <a:r>
              <a:rPr lang="lv-LV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is</a:t>
            </a:r>
            <a:r>
              <a:rPr lang="lv-LV" sz="20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TRL!</a:t>
            </a: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3x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assesments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+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mentor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comments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will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be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taken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into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account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and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approved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by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BioPhoT</a:t>
            </a:r>
            <a:r>
              <a:rPr lang="lv-LV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 </a:t>
            </a:r>
            <a:r>
              <a:rPr lang="lv-LV" sz="2000" b="1" dirty="0" err="1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board</a:t>
            </a:r>
            <a:endParaRPr lang="en-US" sz="1600" b="1" dirty="0">
              <a:solidFill>
                <a:srgbClr val="0D7D85"/>
              </a:solidFill>
              <a:latin typeface="Source Sans Pro"/>
              <a:ea typeface="Source Sans Pro"/>
              <a:cs typeface="Calibri"/>
            </a:endParaRPr>
          </a:p>
        </p:txBody>
      </p:sp>
      <p:sp>
        <p:nvSpPr>
          <p:cNvPr id="6" name="Virsraksts 1">
            <a:extLst>
              <a:ext uri="{FF2B5EF4-FFF2-40B4-BE49-F238E27FC236}">
                <a16:creationId xmlns:a16="http://schemas.microsoft.com/office/drawing/2014/main" id="{185EFECC-7B55-B24E-97FD-B39796372CBD}"/>
              </a:ext>
            </a:extLst>
          </p:cNvPr>
          <p:cNvSpPr txBox="1"/>
          <p:nvPr/>
        </p:nvSpPr>
        <p:spPr>
          <a:xfrm>
            <a:off x="507152" y="1042223"/>
            <a:ext cx="10230988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 dirty="0">
                <a:solidFill>
                  <a:srgbClr val="0D7D84"/>
                </a:solidFill>
                <a:latin typeface="Bahnschrift "/>
                <a:cs typeface="Calibri Light"/>
              </a:rPr>
              <a:t>Where KTH IRL is mandatory to be applied in </a:t>
            </a:r>
            <a:r>
              <a:rPr lang="en-US" sz="3200" b="1" kern="0" dirty="0" err="1">
                <a:solidFill>
                  <a:srgbClr val="0D7D84"/>
                </a:solidFill>
                <a:latin typeface="Bahnschrift "/>
                <a:cs typeface="Calibri Light"/>
              </a:rPr>
              <a:t>BioPhoT</a:t>
            </a:r>
            <a:endParaRPr lang="en-US" sz="3200" b="1" kern="0" dirty="0">
              <a:solidFill>
                <a:srgbClr val="0D7D84"/>
              </a:solidFill>
              <a:latin typeface="Bahnschrift "/>
              <a:cs typeface="Calibri Ligh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E9E94-BC56-644A-B1C4-41261CDA344F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12</a:t>
            </a:fld>
            <a:endParaRPr lang="en-LV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1371628-3EC2-6B4E-83A6-404F10E06F57}"/>
              </a:ext>
            </a:extLst>
          </p:cNvPr>
          <p:cNvCxnSpPr/>
          <p:nvPr/>
        </p:nvCxnSpPr>
        <p:spPr>
          <a:xfrm>
            <a:off x="1421027" y="4120978"/>
            <a:ext cx="8971005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84DA9C0-57E1-FD47-B0D3-C618D7EAE92A}"/>
              </a:ext>
            </a:extLst>
          </p:cNvPr>
          <p:cNvSpPr txBox="1"/>
          <p:nvPr/>
        </p:nvSpPr>
        <p:spPr>
          <a:xfrm>
            <a:off x="866916" y="4459409"/>
            <a:ext cx="151187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200" err="1">
                <a:solidFill>
                  <a:schemeClr val="tx2"/>
                </a:solidFill>
              </a:rPr>
              <a:t>Month</a:t>
            </a:r>
            <a:r>
              <a:rPr lang="lv-LV" sz="1200">
                <a:solidFill>
                  <a:schemeClr val="tx2"/>
                </a:solidFill>
              </a:rPr>
              <a:t> 1</a:t>
            </a:r>
            <a:endParaRPr lang="lv-LV" sz="1600">
              <a:solidFill>
                <a:schemeClr val="tx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4F6D29-8087-124C-A4A5-A0ADA3667195}"/>
              </a:ext>
            </a:extLst>
          </p:cNvPr>
          <p:cNvCxnSpPr/>
          <p:nvPr/>
        </p:nvCxnSpPr>
        <p:spPr>
          <a:xfrm>
            <a:off x="5906529" y="3805882"/>
            <a:ext cx="0" cy="585524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C43724-6E0C-4948-9628-4CECF9099A82}"/>
              </a:ext>
            </a:extLst>
          </p:cNvPr>
          <p:cNvCxnSpPr/>
          <p:nvPr/>
        </p:nvCxnSpPr>
        <p:spPr>
          <a:xfrm>
            <a:off x="1622853" y="3805882"/>
            <a:ext cx="0" cy="585524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71921F-13E0-EB49-BB57-3858C42DE1C0}"/>
              </a:ext>
            </a:extLst>
          </p:cNvPr>
          <p:cNvCxnSpPr/>
          <p:nvPr/>
        </p:nvCxnSpPr>
        <p:spPr>
          <a:xfrm>
            <a:off x="9953370" y="3828216"/>
            <a:ext cx="0" cy="585524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2860A70-878F-BE4C-B954-7E92F68554D8}"/>
              </a:ext>
            </a:extLst>
          </p:cNvPr>
          <p:cNvSpPr txBox="1"/>
          <p:nvPr/>
        </p:nvSpPr>
        <p:spPr>
          <a:xfrm>
            <a:off x="5150592" y="4459409"/>
            <a:ext cx="151187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200" err="1">
                <a:solidFill>
                  <a:schemeClr val="tx2"/>
                </a:solidFill>
              </a:rPr>
              <a:t>Month</a:t>
            </a:r>
            <a:r>
              <a:rPr lang="lv-LV" sz="1200">
                <a:solidFill>
                  <a:schemeClr val="tx2"/>
                </a:solidFill>
              </a:rPr>
              <a:t> 6</a:t>
            </a:r>
            <a:endParaRPr lang="lv-LV" sz="160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A6067D-2AA1-FA46-8C5D-DAB1DDFF7B8C}"/>
              </a:ext>
            </a:extLst>
          </p:cNvPr>
          <p:cNvSpPr txBox="1"/>
          <p:nvPr/>
        </p:nvSpPr>
        <p:spPr>
          <a:xfrm>
            <a:off x="9197433" y="4459409"/>
            <a:ext cx="151187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200" err="1">
                <a:solidFill>
                  <a:schemeClr val="tx2"/>
                </a:solidFill>
              </a:rPr>
              <a:t>Month</a:t>
            </a:r>
            <a:r>
              <a:rPr lang="lv-LV" sz="1200">
                <a:solidFill>
                  <a:schemeClr val="tx2"/>
                </a:solidFill>
              </a:rPr>
              <a:t> 12</a:t>
            </a:r>
            <a:endParaRPr lang="lv-LV" sz="160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2FAF04-E4FC-F14E-8709-FBB816905C2E}"/>
              </a:ext>
            </a:extLst>
          </p:cNvPr>
          <p:cNvSpPr txBox="1"/>
          <p:nvPr/>
        </p:nvSpPr>
        <p:spPr>
          <a:xfrm>
            <a:off x="866916" y="3100099"/>
            <a:ext cx="1511874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200" b="1" dirty="0" err="1">
                <a:solidFill>
                  <a:srgbClr val="0D7D85"/>
                </a:solidFill>
              </a:rPr>
              <a:t>Kick-off</a:t>
            </a:r>
            <a:endParaRPr lang="lv-LV" sz="1200" b="1" dirty="0">
              <a:solidFill>
                <a:srgbClr val="0D7D85"/>
              </a:solidFill>
            </a:endParaRPr>
          </a:p>
          <a:p>
            <a:pPr algn="ctr"/>
            <a:r>
              <a:rPr lang="lv-LV" sz="1200" b="1" dirty="0">
                <a:solidFill>
                  <a:schemeClr val="tx2"/>
                </a:solidFill>
              </a:rPr>
              <a:t>KTH IRL</a:t>
            </a:r>
          </a:p>
          <a:p>
            <a:pPr algn="ctr"/>
            <a:r>
              <a:rPr lang="lv-LV" sz="1200" b="1" dirty="0" err="1">
                <a:solidFill>
                  <a:schemeClr val="tx2"/>
                </a:solidFill>
              </a:rPr>
              <a:t>evluation</a:t>
            </a:r>
            <a:endParaRPr lang="lv-LV" sz="1600" dirty="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345BE4-0757-324B-AD8A-F34B12D00DF5}"/>
              </a:ext>
            </a:extLst>
          </p:cNvPr>
          <p:cNvSpPr txBox="1"/>
          <p:nvPr/>
        </p:nvSpPr>
        <p:spPr>
          <a:xfrm>
            <a:off x="5150592" y="3110666"/>
            <a:ext cx="1511874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200" b="1" err="1">
                <a:solidFill>
                  <a:srgbClr val="0D7D85"/>
                </a:solidFill>
              </a:rPr>
              <a:t>Mid</a:t>
            </a:r>
            <a:r>
              <a:rPr lang="lv-LV" sz="1200" b="1">
                <a:solidFill>
                  <a:srgbClr val="0D7D85"/>
                </a:solidFill>
              </a:rPr>
              <a:t>-term</a:t>
            </a:r>
          </a:p>
          <a:p>
            <a:pPr algn="ctr"/>
            <a:r>
              <a:rPr lang="lv-LV" sz="1200" b="1">
                <a:solidFill>
                  <a:schemeClr val="tx2"/>
                </a:solidFill>
              </a:rPr>
              <a:t>KTH IRL</a:t>
            </a:r>
          </a:p>
          <a:p>
            <a:pPr algn="ctr"/>
            <a:r>
              <a:rPr lang="lv-LV" sz="1200" b="1" err="1">
                <a:solidFill>
                  <a:schemeClr val="tx2"/>
                </a:solidFill>
              </a:rPr>
              <a:t>evluation</a:t>
            </a:r>
            <a:endParaRPr lang="lv-LV" sz="160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726CEF-B710-824E-B221-DC5428A61BA8}"/>
              </a:ext>
            </a:extLst>
          </p:cNvPr>
          <p:cNvSpPr txBox="1"/>
          <p:nvPr/>
        </p:nvSpPr>
        <p:spPr>
          <a:xfrm>
            <a:off x="9226266" y="3154313"/>
            <a:ext cx="1511874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200" b="1" err="1">
                <a:solidFill>
                  <a:srgbClr val="0D7D85"/>
                </a:solidFill>
              </a:rPr>
              <a:t>Final</a:t>
            </a:r>
            <a:endParaRPr lang="lv-LV" sz="1200" b="1">
              <a:solidFill>
                <a:srgbClr val="0D7D85"/>
              </a:solidFill>
            </a:endParaRPr>
          </a:p>
          <a:p>
            <a:pPr algn="ctr"/>
            <a:r>
              <a:rPr lang="lv-LV" sz="1200" b="1">
                <a:solidFill>
                  <a:schemeClr val="tx2"/>
                </a:solidFill>
              </a:rPr>
              <a:t>KTH IRL</a:t>
            </a:r>
          </a:p>
          <a:p>
            <a:pPr algn="ctr"/>
            <a:r>
              <a:rPr lang="lv-LV" sz="1200" b="1" err="1">
                <a:solidFill>
                  <a:schemeClr val="tx2"/>
                </a:solidFill>
              </a:rPr>
              <a:t>evluation</a:t>
            </a:r>
            <a:endParaRPr lang="lv-LV" sz="160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C848858-E805-2D46-B5A8-218BD3B17410}"/>
              </a:ext>
            </a:extLst>
          </p:cNvPr>
          <p:cNvSpPr/>
          <p:nvPr/>
        </p:nvSpPr>
        <p:spPr>
          <a:xfrm>
            <a:off x="943500" y="3111165"/>
            <a:ext cx="1341708" cy="703267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EA2B117-6C5B-624A-A977-E17236AECE50}"/>
              </a:ext>
            </a:extLst>
          </p:cNvPr>
          <p:cNvCxnSpPr>
            <a:cxnSpLocks/>
          </p:cNvCxnSpPr>
          <p:nvPr/>
        </p:nvCxnSpPr>
        <p:spPr>
          <a:xfrm flipH="1">
            <a:off x="2259524" y="2868713"/>
            <a:ext cx="1828024" cy="568401"/>
          </a:xfrm>
          <a:prstGeom prst="line">
            <a:avLst/>
          </a:prstGeom>
          <a:ln w="28575">
            <a:solidFill>
              <a:srgbClr val="9F1C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B2B0B3A-FA37-CB48-AB8D-BC672C2C2B65}"/>
              </a:ext>
            </a:extLst>
          </p:cNvPr>
          <p:cNvSpPr txBox="1"/>
          <p:nvPr/>
        </p:nvSpPr>
        <p:spPr>
          <a:xfrm>
            <a:off x="4016554" y="2513483"/>
            <a:ext cx="1511874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v-LV" sz="1200" b="1" err="1">
                <a:solidFill>
                  <a:srgbClr val="C00000"/>
                </a:solidFill>
              </a:rPr>
              <a:t>This</a:t>
            </a:r>
            <a:r>
              <a:rPr lang="lv-LV" sz="1200" b="1">
                <a:solidFill>
                  <a:srgbClr val="C00000"/>
                </a:solidFill>
              </a:rPr>
              <a:t> </a:t>
            </a:r>
            <a:r>
              <a:rPr lang="lv-LV" sz="1200" b="1" err="1">
                <a:solidFill>
                  <a:srgbClr val="C00000"/>
                </a:solidFill>
              </a:rPr>
              <a:t>is</a:t>
            </a:r>
            <a:r>
              <a:rPr lang="lv-LV" sz="1200" b="1">
                <a:solidFill>
                  <a:srgbClr val="C00000"/>
                </a:solidFill>
              </a:rPr>
              <a:t> </a:t>
            </a:r>
            <a:r>
              <a:rPr lang="lv-LV" sz="1200" b="1" err="1">
                <a:solidFill>
                  <a:srgbClr val="C00000"/>
                </a:solidFill>
              </a:rPr>
              <a:t>done</a:t>
            </a:r>
            <a:r>
              <a:rPr lang="lv-LV" sz="1200" b="1">
                <a:solidFill>
                  <a:srgbClr val="C00000"/>
                </a:solidFill>
              </a:rPr>
              <a:t> </a:t>
            </a:r>
            <a:r>
              <a:rPr lang="lv-LV" sz="1200" b="1" err="1">
                <a:solidFill>
                  <a:srgbClr val="C00000"/>
                </a:solidFill>
              </a:rPr>
              <a:t>together</a:t>
            </a:r>
            <a:r>
              <a:rPr lang="lv-LV" sz="1200" b="1">
                <a:solidFill>
                  <a:srgbClr val="C00000"/>
                </a:solidFill>
              </a:rPr>
              <a:t> </a:t>
            </a:r>
            <a:r>
              <a:rPr lang="lv-LV" sz="1200" b="1" err="1">
                <a:solidFill>
                  <a:srgbClr val="C00000"/>
                </a:solidFill>
              </a:rPr>
              <a:t>with</a:t>
            </a:r>
            <a:r>
              <a:rPr lang="lv-LV" sz="1200" b="1">
                <a:solidFill>
                  <a:srgbClr val="C00000"/>
                </a:solidFill>
              </a:rPr>
              <a:t> </a:t>
            </a:r>
            <a:r>
              <a:rPr lang="lv-LV" sz="1200" b="1" err="1">
                <a:solidFill>
                  <a:srgbClr val="C00000"/>
                </a:solidFill>
              </a:rPr>
              <a:t>the</a:t>
            </a:r>
            <a:r>
              <a:rPr lang="lv-LV" sz="1200" b="1">
                <a:solidFill>
                  <a:srgbClr val="C00000"/>
                </a:solidFill>
              </a:rPr>
              <a:t> </a:t>
            </a:r>
            <a:r>
              <a:rPr lang="lv-LV" sz="1200" b="1" err="1">
                <a:solidFill>
                  <a:srgbClr val="C00000"/>
                </a:solidFill>
              </a:rPr>
              <a:t>project</a:t>
            </a:r>
            <a:r>
              <a:rPr lang="lv-LV" sz="1200" b="1">
                <a:solidFill>
                  <a:srgbClr val="C00000"/>
                </a:solidFill>
              </a:rPr>
              <a:t> </a:t>
            </a:r>
            <a:r>
              <a:rPr lang="lv-LV" sz="1200" b="1" err="1">
                <a:solidFill>
                  <a:srgbClr val="C00000"/>
                </a:solidFill>
              </a:rPr>
              <a:t>team</a:t>
            </a:r>
            <a:r>
              <a:rPr lang="lv-LV" sz="1200" b="1">
                <a:solidFill>
                  <a:srgbClr val="C00000"/>
                </a:solidFill>
              </a:rPr>
              <a:t>/ </a:t>
            </a:r>
            <a:r>
              <a:rPr lang="lv-LV" sz="1200" b="1" err="1">
                <a:solidFill>
                  <a:srgbClr val="C00000"/>
                </a:solidFill>
              </a:rPr>
              <a:t>leader</a:t>
            </a:r>
            <a:endParaRPr lang="lv-LV" sz="1600" err="1">
              <a:solidFill>
                <a:srgbClr val="C00000"/>
              </a:solidFill>
            </a:endParaRPr>
          </a:p>
        </p:txBody>
      </p:sp>
      <p:sp>
        <p:nvSpPr>
          <p:cNvPr id="8" name="Oval 19">
            <a:extLst>
              <a:ext uri="{FF2B5EF4-FFF2-40B4-BE49-F238E27FC236}">
                <a16:creationId xmlns:a16="http://schemas.microsoft.com/office/drawing/2014/main" id="{A1EB7540-3A91-383E-5E71-108F096A648C}"/>
              </a:ext>
            </a:extLst>
          </p:cNvPr>
          <p:cNvSpPr/>
          <p:nvPr/>
        </p:nvSpPr>
        <p:spPr>
          <a:xfrm>
            <a:off x="5224398" y="3076917"/>
            <a:ext cx="1341708" cy="703267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11" name="Straight Connector 20">
            <a:extLst>
              <a:ext uri="{FF2B5EF4-FFF2-40B4-BE49-F238E27FC236}">
                <a16:creationId xmlns:a16="http://schemas.microsoft.com/office/drawing/2014/main" id="{9996C4A1-97F6-F988-FDD7-0CAD8A2B7B7B}"/>
              </a:ext>
            </a:extLst>
          </p:cNvPr>
          <p:cNvCxnSpPr>
            <a:cxnSpLocks/>
          </p:cNvCxnSpPr>
          <p:nvPr/>
        </p:nvCxnSpPr>
        <p:spPr>
          <a:xfrm flipH="1" flipV="1">
            <a:off x="4759566" y="3197383"/>
            <a:ext cx="483822" cy="2449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19">
            <a:extLst>
              <a:ext uri="{FF2B5EF4-FFF2-40B4-BE49-F238E27FC236}">
                <a16:creationId xmlns:a16="http://schemas.microsoft.com/office/drawing/2014/main" id="{456B89BA-A9E4-29F6-FD1C-948CDF29F1F9}"/>
              </a:ext>
            </a:extLst>
          </p:cNvPr>
          <p:cNvSpPr/>
          <p:nvPr/>
        </p:nvSpPr>
        <p:spPr>
          <a:xfrm>
            <a:off x="9299814" y="3111164"/>
            <a:ext cx="1341708" cy="703267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24" name="Straight Connector 20">
            <a:extLst>
              <a:ext uri="{FF2B5EF4-FFF2-40B4-BE49-F238E27FC236}">
                <a16:creationId xmlns:a16="http://schemas.microsoft.com/office/drawing/2014/main" id="{932B94B5-5D66-0674-863B-42640AAE1495}"/>
              </a:ext>
            </a:extLst>
          </p:cNvPr>
          <p:cNvCxnSpPr>
            <a:cxnSpLocks/>
          </p:cNvCxnSpPr>
          <p:nvPr/>
        </p:nvCxnSpPr>
        <p:spPr>
          <a:xfrm flipH="1" flipV="1">
            <a:off x="5444512" y="2777856"/>
            <a:ext cx="3874292" cy="70730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82882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Virsraksts 1">
            <a:extLst>
              <a:ext uri="{FF2B5EF4-FFF2-40B4-BE49-F238E27FC236}">
                <a16:creationId xmlns:a16="http://schemas.microsoft.com/office/drawing/2014/main" id="{DEF5CFF6-4939-1446-98AD-9A3D023C94CA}"/>
              </a:ext>
            </a:extLst>
          </p:cNvPr>
          <p:cNvSpPr txBox="1"/>
          <p:nvPr/>
        </p:nvSpPr>
        <p:spPr>
          <a:xfrm>
            <a:off x="3237670" y="2806695"/>
            <a:ext cx="5716664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400" b="1" kern="0">
                <a:solidFill>
                  <a:srgbClr val="0D7D84"/>
                </a:solidFill>
                <a:latin typeface="Bahnschrift "/>
                <a:cs typeface="Calibri Light"/>
              </a:rPr>
              <a:t>IRL</a:t>
            </a:r>
            <a:r>
              <a:rPr lang="lv-LV" sz="3400" b="1" i="0" u="none" strike="noStrike" kern="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 SCALES 1 to 9 </a:t>
            </a:r>
          </a:p>
          <a:p>
            <a:pPr marL="0" marR="0" lvl="0" indent="0" algn="ctr" defTabSz="914400" rtl="0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00" b="1" i="0" u="none" strike="noStrike" kern="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AND THEIR MEANING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13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5935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14</a:t>
            </a:fld>
            <a:endParaRPr lang="en-LV"/>
          </a:p>
        </p:txBody>
      </p:sp>
      <p:sp>
        <p:nvSpPr>
          <p:cNvPr id="9" name="Satura vietturis 2">
            <a:extLst>
              <a:ext uri="{FF2B5EF4-FFF2-40B4-BE49-F238E27FC236}">
                <a16:creationId xmlns:a16="http://schemas.microsoft.com/office/drawing/2014/main" id="{00288FCE-A54B-1447-9CFC-0F32892118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7154" y="2178667"/>
            <a:ext cx="5263452" cy="435133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Before we proceed!</a:t>
            </a: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It is highly recommended to read additional notes about purpose of methodology and application of 6 readiness levels in the 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  <a:hlinkClick r:id="rId9"/>
              </a:rPr>
              <a:t>KTH IR – User Guide</a:t>
            </a: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Valuable insights only in 9 pages! </a:t>
            </a: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User guide + other valuable KTH IRL documents will be available on </a:t>
            </a:r>
            <a:r>
              <a:rPr lang="en-GB" sz="1600" b="1" dirty="0" err="1">
                <a:solidFill>
                  <a:srgbClr val="9F1C36"/>
                </a:solidFill>
                <a:latin typeface="Source Sans Pro"/>
                <a:cs typeface="Calibri"/>
              </a:rPr>
              <a:t>biophot.lv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endParaRPr lang="en-US" sz="1600" b="1" dirty="0">
              <a:solidFill>
                <a:srgbClr val="0D7D85"/>
              </a:solidFill>
              <a:latin typeface="Source Sans Pro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9B0654-37BE-4449-8016-2FF8115CC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0000" y="1559003"/>
            <a:ext cx="3212203" cy="451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8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15</a:t>
            </a:fld>
            <a:endParaRPr lang="en-LV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4D8FA7-58BD-3F4B-80F8-0EAAEC1B36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892" y="1053651"/>
            <a:ext cx="4252831" cy="58214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B74899-6A1D-3443-9DB8-A1DEADED1F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2974" y="0"/>
            <a:ext cx="5288723" cy="68580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83436B0-00A1-814E-999C-1F13B7E1B244}"/>
              </a:ext>
            </a:extLst>
          </p:cNvPr>
          <p:cNvCxnSpPr>
            <a:cxnSpLocks/>
          </p:cNvCxnSpPr>
          <p:nvPr/>
        </p:nvCxnSpPr>
        <p:spPr>
          <a:xfrm>
            <a:off x="3975652" y="5976730"/>
            <a:ext cx="2716696" cy="379621"/>
          </a:xfrm>
          <a:prstGeom prst="straightConnector1">
            <a:avLst/>
          </a:prstGeom>
          <a:ln w="38100">
            <a:solidFill>
              <a:srgbClr val="9F1C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0543D4C-885F-6D4A-9924-D41BE26F6655}"/>
              </a:ext>
            </a:extLst>
          </p:cNvPr>
          <p:cNvCxnSpPr>
            <a:cxnSpLocks/>
          </p:cNvCxnSpPr>
          <p:nvPr/>
        </p:nvCxnSpPr>
        <p:spPr>
          <a:xfrm flipV="1">
            <a:off x="4134678" y="731376"/>
            <a:ext cx="2828296" cy="1322711"/>
          </a:xfrm>
          <a:prstGeom prst="straightConnector1">
            <a:avLst/>
          </a:prstGeom>
          <a:ln w="38100">
            <a:solidFill>
              <a:srgbClr val="9F1C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239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16</a:t>
            </a:fld>
            <a:endParaRPr lang="en-LV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D29BCF-9D08-6147-A752-931FE39816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981079"/>
            <a:ext cx="4166447" cy="58770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856B4E-618B-644F-9462-FD8A96637A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1198" y="0"/>
            <a:ext cx="55808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02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49351-5BC7-7AAE-CB37-E7B70356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8E0CA8C9-E786-FFE7-7E3D-0E5F09F0E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3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A5D1809F-E86C-99D1-A4C7-CDD9C059AA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3B29863B-B104-EB43-ACD0-F8157390B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DA0CF7B1-D8B5-A57F-409C-B6A414D3A47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7153" y="2178667"/>
            <a:ext cx="11177681" cy="160299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</a:rPr>
              <a:t>To precisely and correctly assess the TRL of </a:t>
            </a:r>
            <a:r>
              <a:rPr lang="en-GB" sz="2000" b="1" dirty="0" err="1">
                <a:solidFill>
                  <a:srgbClr val="0D7D85"/>
                </a:solidFill>
                <a:latin typeface="Source Sans Pro"/>
                <a:cs typeface="Calibri"/>
              </a:rPr>
              <a:t>BioPhot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</a:rPr>
              <a:t> PIPs which are related to:</a:t>
            </a:r>
            <a:endParaRPr lang="en-US" sz="20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>
              <a:lnSpc>
                <a:spcPct val="120000"/>
              </a:lnSpc>
              <a:buSzPts val="1800"/>
              <a:buFont typeface="Calibri" pitchFamily="34"/>
              <a:buChar char="-"/>
            </a:pPr>
            <a:r>
              <a:rPr lang="en-GB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Life sciences, medical devices, pharma &amp; diagnostics</a:t>
            </a: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</a:rPr>
              <a:t>Mentors will have to </a:t>
            </a:r>
            <a:r>
              <a:rPr lang="en-GB" sz="2000" b="1" dirty="0">
                <a:solidFill>
                  <a:srgbClr val="9F1C36"/>
                </a:solidFill>
                <a:latin typeface="Source Sans Pro"/>
                <a:cs typeface="Calibri"/>
              </a:rPr>
              <a:t>cross-check domain specific TRL descriptions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</a:rPr>
              <a:t> available 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  <a:hlinkClick r:id="rId7"/>
              </a:rPr>
              <a:t>here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</a:rPr>
              <a:t>.</a:t>
            </a:r>
            <a:endParaRPr lang="en-US" sz="2000" b="1" dirty="0">
              <a:solidFill>
                <a:srgbClr val="0D7D85"/>
              </a:solidFill>
              <a:latin typeface="Source Sans Pro"/>
              <a:ea typeface="Source Sans Pro"/>
              <a:cs typeface="Calibri"/>
            </a:endParaRPr>
          </a:p>
        </p:txBody>
      </p:sp>
      <p:sp>
        <p:nvSpPr>
          <p:cNvPr id="6" name="Virsraksts 1">
            <a:extLst>
              <a:ext uri="{FF2B5EF4-FFF2-40B4-BE49-F238E27FC236}">
                <a16:creationId xmlns:a16="http://schemas.microsoft.com/office/drawing/2014/main" id="{3DDF1668-CC9A-1607-1E84-261100FFE7E3}"/>
              </a:ext>
            </a:extLst>
          </p:cNvPr>
          <p:cNvSpPr txBox="1"/>
          <p:nvPr/>
        </p:nvSpPr>
        <p:spPr>
          <a:xfrm>
            <a:off x="507152" y="1042223"/>
            <a:ext cx="8742085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>
                <a:solidFill>
                  <a:srgbClr val="0D7D84"/>
                </a:solidFill>
                <a:latin typeface="Bahnschrift "/>
                <a:cs typeface="Calibri Light"/>
              </a:rPr>
              <a:t>Specific TRL's usage for assessment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AADE1-5828-DC77-5C26-74B8F0F4F334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17</a:t>
            </a:fld>
            <a:endParaRPr lang="en-LV"/>
          </a:p>
        </p:txBody>
      </p:sp>
      <p:pic>
        <p:nvPicPr>
          <p:cNvPr id="8" name="Attēls 7" descr="Attēls, kurā ir teksts, ekrānuzņēmums, fonts, cipars&#10;&#10;Mākslīgā intelekta ģenerēts saturs var būt nepareizs.">
            <a:extLst>
              <a:ext uri="{FF2B5EF4-FFF2-40B4-BE49-F238E27FC236}">
                <a16:creationId xmlns:a16="http://schemas.microsoft.com/office/drawing/2014/main" id="{255F0F3F-F518-AE4B-C373-1C03997BA4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83" y="3789425"/>
            <a:ext cx="10282178" cy="187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45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49351-5BC7-7AAE-CB37-E7B70356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8E0CA8C9-E786-FFE7-7E3D-0E5F09F0E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A5D1809F-E86C-99D1-A4C7-CDD9C059AA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blue and black letter&#10;&#10;AI-generated content may be incorrect.">
            <a:extLst>
              <a:ext uri="{FF2B5EF4-FFF2-40B4-BE49-F238E27FC236}">
                <a16:creationId xmlns:a16="http://schemas.microsoft.com/office/drawing/2014/main" id="{3B29863B-B104-EB43-ACD0-F8157390B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DA0CF7B1-D8B5-A57F-409C-B6A414D3A47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7152" y="2048918"/>
            <a:ext cx="10846651" cy="338510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</a:rPr>
              <a:t>At </a:t>
            </a:r>
            <a:r>
              <a:rPr lang="en-GB" sz="2000" b="1" dirty="0" err="1">
                <a:solidFill>
                  <a:srgbClr val="0D7D85"/>
                </a:solidFill>
                <a:latin typeface="Source Sans Pro"/>
                <a:cs typeface="Calibri"/>
              </a:rPr>
              <a:t>BioPhot</a:t>
            </a:r>
            <a:r>
              <a:rPr lang="en-GB" sz="2000" b="1" dirty="0">
                <a:solidFill>
                  <a:srgbClr val="0D7D85"/>
                </a:solidFill>
                <a:latin typeface="Source Sans Pro"/>
                <a:cs typeface="Calibri"/>
              </a:rPr>
              <a:t> we are counting only fully finished IRL scales (what does it mean?):</a:t>
            </a:r>
            <a:endParaRPr lang="en-US" sz="20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>
              <a:lnSpc>
                <a:spcPct val="120000"/>
              </a:lnSpc>
              <a:buSzPts val="1800"/>
              <a:buFont typeface="Calibri" pitchFamily="34"/>
              <a:buChar char="-"/>
            </a:pPr>
            <a:r>
              <a:rPr lang="en-GB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I can’t say that I am at TRL 3 unless all the bullet points are finished</a:t>
            </a:r>
          </a:p>
          <a:p>
            <a:pPr>
              <a:lnSpc>
                <a:spcPct val="120000"/>
              </a:lnSpc>
              <a:buSzPts val="1800"/>
              <a:buFont typeface="Calibri" pitchFamily="34"/>
              <a:buChar char="-"/>
            </a:pPr>
            <a:r>
              <a:rPr lang="en-GB" sz="20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If at least one is not finished I am still at TRL 2 the last fully finished level</a:t>
            </a:r>
          </a:p>
        </p:txBody>
      </p:sp>
      <p:sp>
        <p:nvSpPr>
          <p:cNvPr id="6" name="Virsraksts 1">
            <a:extLst>
              <a:ext uri="{FF2B5EF4-FFF2-40B4-BE49-F238E27FC236}">
                <a16:creationId xmlns:a16="http://schemas.microsoft.com/office/drawing/2014/main" id="{3DDF1668-CC9A-1607-1E84-261100FFE7E3}"/>
              </a:ext>
            </a:extLst>
          </p:cNvPr>
          <p:cNvSpPr txBox="1"/>
          <p:nvPr/>
        </p:nvSpPr>
        <p:spPr>
          <a:xfrm>
            <a:off x="507152" y="1042223"/>
            <a:ext cx="10955978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0" dirty="0">
                <a:solidFill>
                  <a:srgbClr val="0D7D84"/>
                </a:solidFill>
                <a:latin typeface="Bahnschrift "/>
                <a:cs typeface="Calibri Light"/>
              </a:rPr>
              <a:t>How to precisely fix at which TRL is my technology currently?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AADE1-5828-DC77-5C26-74B8F0F4F334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18</a:t>
            </a:fld>
            <a:endParaRPr lang="en-LV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098535-F192-C445-AE81-FFA4B7853A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3145"/>
          <a:stretch/>
        </p:blipFill>
        <p:spPr>
          <a:xfrm>
            <a:off x="507152" y="3602694"/>
            <a:ext cx="4166447" cy="27536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A4A345-6D36-0D46-98EF-B615AB482A9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73623"/>
          <a:stretch/>
        </p:blipFill>
        <p:spPr>
          <a:xfrm>
            <a:off x="4951102" y="3741471"/>
            <a:ext cx="5862672" cy="19002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6F4074-36D6-D14E-94E2-45CFA6B089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4765" y="5438276"/>
            <a:ext cx="150639" cy="1506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55AF13-0088-934F-B972-68B0249737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4764" y="5309808"/>
            <a:ext cx="150639" cy="1506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C6A140-CFD7-8E4D-8DE2-DE8C96F335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4764" y="4865617"/>
            <a:ext cx="150639" cy="1506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9D814E-B5F4-8948-8980-1A04F7F61F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4763" y="4742489"/>
            <a:ext cx="150639" cy="1506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15B47F-0765-3642-95DA-00AB236AB1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4763" y="4451043"/>
            <a:ext cx="150639" cy="1506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427573-F5B0-CC42-8D47-9C9D6D3453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64762" y="4327204"/>
            <a:ext cx="150639" cy="1506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7D46CB-AC35-1447-BCC0-C8C3AD5E7D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64761" y="4034363"/>
            <a:ext cx="150639" cy="15063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86AE74B-0B8E-1A40-B617-C3A6BFBA7A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64760" y="3765157"/>
            <a:ext cx="150639" cy="1506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9E0FC81-4DFF-A84E-AB89-44B5FC355A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7825" y="4195789"/>
            <a:ext cx="308979" cy="3089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B11CF7F-76F5-9147-BDFA-4C8FA4810A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7825" y="4742489"/>
            <a:ext cx="308979" cy="30897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168326C-1C75-BC48-A095-FA6F061DD8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7825" y="5207527"/>
            <a:ext cx="308979" cy="30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95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19</a:t>
            </a:fld>
            <a:endParaRPr lang="en-LV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675AD6-B78E-AF44-9EE0-3701F782B3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893" y="1024043"/>
            <a:ext cx="4499440" cy="58339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C32621-0C5C-5647-9ED9-183FAACC9A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5278" y="0"/>
            <a:ext cx="4621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33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20</a:t>
            </a:fld>
            <a:endParaRPr lang="en-LV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EA6019-9B5E-FE46-8D44-DD489FBAB6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1053479"/>
            <a:ext cx="4103852" cy="58018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63627C-79DC-4E45-8A9D-EB0EA59BA0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39" y="0"/>
            <a:ext cx="5533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71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21</a:t>
            </a:fld>
            <a:endParaRPr lang="en-LV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D75C2C-BA23-4440-A760-DDD62BA7A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946745"/>
            <a:ext cx="4442218" cy="59182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AF0B23-334B-7D48-84D0-C5CD5550D9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9860" y="6949"/>
            <a:ext cx="5272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57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22</a:t>
            </a:fld>
            <a:endParaRPr lang="en-LV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EBBE16-90FF-AA4C-A1A8-31B465FD4B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946946"/>
            <a:ext cx="4340618" cy="59413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E6383A-F596-6E47-AE73-EF97AC7A8A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3595" y="30257"/>
            <a:ext cx="57584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89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23</a:t>
            </a:fld>
            <a:endParaRPr lang="en-LV"/>
          </a:p>
        </p:txBody>
      </p:sp>
      <p:sp>
        <p:nvSpPr>
          <p:cNvPr id="9" name="Satura vietturis 2">
            <a:extLst>
              <a:ext uri="{FF2B5EF4-FFF2-40B4-BE49-F238E27FC236}">
                <a16:creationId xmlns:a16="http://schemas.microsoft.com/office/drawing/2014/main" id="{00288FCE-A54B-1447-9CFC-0F32892118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7154" y="2178667"/>
            <a:ext cx="5263452" cy="435133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There is a pdf with all 6 IRL’s descriptions, scales and aspects.</a:t>
            </a: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Will be available on </a:t>
            </a:r>
            <a:r>
              <a:rPr lang="en-GB" sz="1600" b="1" dirty="0" err="1">
                <a:solidFill>
                  <a:srgbClr val="9F1C36"/>
                </a:solidFill>
                <a:latin typeface="Source Sans Pro"/>
                <a:cs typeface="Calibri"/>
              </a:rPr>
              <a:t>biophot.lv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endParaRPr lang="en-US" sz="1600" b="1" dirty="0">
              <a:solidFill>
                <a:srgbClr val="0D7D85"/>
              </a:solidFill>
              <a:latin typeface="Source Sans Pro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9FA416-7DDD-E344-953C-7D49702BA0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3963" y="1205610"/>
            <a:ext cx="3431088" cy="475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23349-80FE-9094-CA49-C13003FB0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7FDC3551-BCFC-CCD2-E26D-D567C7638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7B1B7A51-5AEF-1815-0C46-91D7C8FA6B44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51EBD052-3AD8-5A80-2E39-A5AD7C639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BB9ACA03-8847-DC81-0F17-783AB8C3D6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BF0D3198-2ADA-8309-B3E2-B3AA0C92FC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Virsraksts 1">
            <a:extLst>
              <a:ext uri="{FF2B5EF4-FFF2-40B4-BE49-F238E27FC236}">
                <a16:creationId xmlns:a16="http://schemas.microsoft.com/office/drawing/2014/main" id="{EC7AAA04-C8B5-61DB-D07A-C4D2DF338D00}"/>
              </a:ext>
            </a:extLst>
          </p:cNvPr>
          <p:cNvSpPr txBox="1"/>
          <p:nvPr/>
        </p:nvSpPr>
        <p:spPr>
          <a:xfrm>
            <a:off x="3237670" y="2806695"/>
            <a:ext cx="5716664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algn="ctr">
              <a:lnSpc>
                <a:spcPct val="7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400" b="1" kern="0" dirty="0">
                <a:solidFill>
                  <a:srgbClr val="0D7D84"/>
                </a:solidFill>
                <a:latin typeface="Bahnschrift "/>
                <a:cs typeface="Calibri Light"/>
              </a:rPr>
              <a:t>HOW IT WILL WORK IN PRACTICE?</a:t>
            </a:r>
          </a:p>
          <a:p>
            <a:pPr algn="ctr">
              <a:lnSpc>
                <a:spcPct val="7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1" kern="0" dirty="0" err="1">
                <a:solidFill>
                  <a:srgbClr val="0D7D84"/>
                </a:solidFill>
                <a:latin typeface="Bahnschrift "/>
                <a:cs typeface="Calibri Light"/>
              </a:rPr>
              <a:t>i</a:t>
            </a:r>
            <a:r>
              <a:rPr lang="lv-LV" sz="2400" b="1" i="0" u="none" strike="noStrike" kern="0" cap="none" spc="0" baseline="0" dirty="0" err="1">
                <a:solidFill>
                  <a:srgbClr val="0D7D84"/>
                </a:solidFill>
                <a:uFillTx/>
                <a:latin typeface="Bahnschrift "/>
                <a:cs typeface="Calibri Light"/>
              </a:rPr>
              <a:t>n</a:t>
            </a:r>
            <a:r>
              <a:rPr lang="lv-LV" sz="2400" b="1" i="0" u="none" strike="noStrike" kern="0" cap="none" spc="0" baseline="0" dirty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 </a:t>
            </a:r>
            <a:r>
              <a:rPr lang="lv-LV" sz="2400" b="1" i="0" u="none" strike="noStrike" kern="0" cap="none" spc="0" baseline="0" dirty="0" err="1">
                <a:solidFill>
                  <a:srgbClr val="0D7D84"/>
                </a:solidFill>
                <a:uFillTx/>
                <a:latin typeface="Bahnschrift "/>
                <a:cs typeface="Calibri Light"/>
              </a:rPr>
              <a:t>BioPhoT</a:t>
            </a:r>
            <a:endParaRPr lang="lv-LV" sz="2400" b="1" i="0" u="none" strike="noStrike" kern="0" cap="none" spc="0" baseline="0" dirty="0">
              <a:solidFill>
                <a:srgbClr val="0D7D84"/>
              </a:solidFill>
              <a:uFillTx/>
              <a:latin typeface="Bahnschrift "/>
              <a:cs typeface="Calibri Light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A11A19E-0257-B187-AC6C-7512169CC63C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24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723194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25</a:t>
            </a:fld>
            <a:endParaRPr lang="en-LV"/>
          </a:p>
        </p:txBody>
      </p:sp>
      <p:sp>
        <p:nvSpPr>
          <p:cNvPr id="9" name="Satura vietturis 2">
            <a:extLst>
              <a:ext uri="{FF2B5EF4-FFF2-40B4-BE49-F238E27FC236}">
                <a16:creationId xmlns:a16="http://schemas.microsoft.com/office/drawing/2014/main" id="{00288FCE-A54B-1447-9CFC-0F32892118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399" y="1309720"/>
            <a:ext cx="11094035" cy="1423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We have created an </a:t>
            </a: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on-line platform of KTH IRL assessment - https://kth-</a:t>
            </a:r>
            <a:r>
              <a:rPr lang="en-GB" sz="1600" b="1" dirty="0" err="1">
                <a:solidFill>
                  <a:srgbClr val="9F1C36"/>
                </a:solidFill>
                <a:latin typeface="Source Sans Pro"/>
                <a:cs typeface="Calibri"/>
              </a:rPr>
              <a:t>irl.rtu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 developed by </a:t>
            </a:r>
            <a:r>
              <a:rPr lang="en-GB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Mr.Lodve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r>
              <a:rPr lang="en-GB" sz="1600" b="1" dirty="0" err="1">
                <a:solidFill>
                  <a:srgbClr val="0D7D85"/>
                </a:solidFill>
                <a:latin typeface="Source Sans Pro"/>
                <a:cs typeface="Calibri"/>
              </a:rPr>
              <a:t>Berre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 for the TTO of Norwegian University of Science and Technology.</a:t>
            </a:r>
            <a:endParaRPr lang="lv-LV" dirty="0">
              <a:cs typeface="Calibri"/>
            </a:endParaRPr>
          </a:p>
          <a:p>
            <a:pPr marL="0" indent="0">
              <a:lnSpc>
                <a:spcPct val="120000"/>
              </a:lnSpc>
              <a:buSzPts val="1800"/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It would eliminate electronic documents and mentors will be </a:t>
            </a: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able to work and follow PIP teams progress in real-time.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 </a:t>
            </a:r>
            <a:endParaRPr lang="en-GB" dirty="0"/>
          </a:p>
        </p:txBody>
      </p:sp>
      <p:pic>
        <p:nvPicPr>
          <p:cNvPr id="7" name="Attēls 6" descr="Attēls, kurā ir teksts, ekrānuzņēmums, diagramma&#10;&#10;Mākslīgā intelekta ģenerēts saturs var būt nepareizs.">
            <a:extLst>
              <a:ext uri="{FF2B5EF4-FFF2-40B4-BE49-F238E27FC236}">
                <a16:creationId xmlns:a16="http://schemas.microsoft.com/office/drawing/2014/main" id="{BFA665EE-2865-AA6C-1316-C8EB1B8736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566" y="2642141"/>
            <a:ext cx="6153353" cy="353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41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26</a:t>
            </a:fld>
            <a:endParaRPr lang="en-LV"/>
          </a:p>
        </p:txBody>
      </p:sp>
      <p:sp>
        <p:nvSpPr>
          <p:cNvPr id="9" name="Satura vietturis 2">
            <a:extLst>
              <a:ext uri="{FF2B5EF4-FFF2-40B4-BE49-F238E27FC236}">
                <a16:creationId xmlns:a16="http://schemas.microsoft.com/office/drawing/2014/main" id="{00288FCE-A54B-1447-9CFC-0F32892118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399" y="1309720"/>
            <a:ext cx="11094035" cy="14232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Access to platform is limited and unique user should be created in advance.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Mentors have Administrator rights 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to put scoring and comments, </a:t>
            </a: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PIP’s have Read Only rights 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to see what mentor has added to avoid unattended information changes/updates</a:t>
            </a:r>
          </a:p>
        </p:txBody>
      </p:sp>
      <p:sp>
        <p:nvSpPr>
          <p:cNvPr id="10" name="Satura vietturis 2">
            <a:extLst>
              <a:ext uri="{FF2B5EF4-FFF2-40B4-BE49-F238E27FC236}">
                <a16:creationId xmlns:a16="http://schemas.microsoft.com/office/drawing/2014/main" id="{08012DD9-8689-AB57-A114-103AE5C4E6B4}"/>
              </a:ext>
            </a:extLst>
          </p:cNvPr>
          <p:cNvSpPr txBox="1">
            <a:spLocks/>
          </p:cNvSpPr>
          <p:nvPr/>
        </p:nvSpPr>
        <p:spPr>
          <a:xfrm>
            <a:off x="7233062" y="2578383"/>
            <a:ext cx="4363035" cy="14232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GB" sz="1600" b="1" dirty="0">
              <a:solidFill>
                <a:srgbClr val="0D7D85"/>
              </a:solidFill>
              <a:latin typeface="Source Sans Pro"/>
              <a:ea typeface="Source Sans Pro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758DE0-05CF-A84C-976C-B5E9F7971C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980" y="2464433"/>
            <a:ext cx="7534826" cy="2891744"/>
          </a:xfrm>
          <a:prstGeom prst="rect">
            <a:avLst/>
          </a:prstGeom>
        </p:spPr>
      </p:pic>
      <p:sp>
        <p:nvSpPr>
          <p:cNvPr id="12" name="Satura vietturis 2">
            <a:extLst>
              <a:ext uri="{FF2B5EF4-FFF2-40B4-BE49-F238E27FC236}">
                <a16:creationId xmlns:a16="http://schemas.microsoft.com/office/drawing/2014/main" id="{A9F06937-E18F-1D40-83D9-1A827F8ABDDB}"/>
              </a:ext>
            </a:extLst>
          </p:cNvPr>
          <p:cNvSpPr txBox="1">
            <a:spLocks/>
          </p:cNvSpPr>
          <p:nvPr/>
        </p:nvSpPr>
        <p:spPr>
          <a:xfrm>
            <a:off x="8632786" y="2464433"/>
            <a:ext cx="2985494" cy="23569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1600" b="1" dirty="0">
                <a:solidFill>
                  <a:srgbClr val="9F1C36"/>
                </a:solidFill>
                <a:latin typeface="Source Sans Pro"/>
                <a:ea typeface="Source Sans Pro"/>
                <a:cs typeface="Calibri"/>
              </a:rPr>
              <a:t>To add new user, please write to platform admin: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  <a:hlinkClick r:id="rId10"/>
              </a:rPr>
              <a:t>Ricards.Svitins@rtu.lv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or 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  <a:hlinkClick r:id="rId11"/>
              </a:rPr>
              <a:t>Liene.Ivanova@rtu.lv</a:t>
            </a:r>
            <a:r>
              <a:rPr lang="en-GB" sz="1600" b="1" dirty="0">
                <a:solidFill>
                  <a:srgbClr val="0D7D85"/>
                </a:solidFill>
                <a:latin typeface="Source Sans Pro"/>
                <a:ea typeface="Source Sans Pro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4334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27</a:t>
            </a:fld>
            <a:endParaRPr lang="en-LV"/>
          </a:p>
        </p:txBody>
      </p:sp>
      <p:sp>
        <p:nvSpPr>
          <p:cNvPr id="9" name="Satura vietturis 2">
            <a:extLst>
              <a:ext uri="{FF2B5EF4-FFF2-40B4-BE49-F238E27FC236}">
                <a16:creationId xmlns:a16="http://schemas.microsoft.com/office/drawing/2014/main" id="{00288FCE-A54B-1447-9CFC-0F32892118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400" y="1309719"/>
            <a:ext cx="4837226" cy="40706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3 easy steps of KTH IRL evaluation:</a:t>
            </a:r>
          </a:p>
          <a:p>
            <a:pPr>
              <a:lnSpc>
                <a:spcPct val="120000"/>
              </a:lnSpc>
            </a:pP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Step 1 – identify current level </a:t>
            </a:r>
          </a:p>
          <a:p>
            <a:pPr lvl="1">
              <a:lnSpc>
                <a:spcPct val="120000"/>
              </a:lnSpc>
            </a:pP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Go through CRL, TRL, BRL, IPRL, TMRL FRL.</a:t>
            </a:r>
          </a:p>
          <a:p>
            <a:pPr lvl="1">
              <a:lnSpc>
                <a:spcPct val="120000"/>
              </a:lnSpc>
            </a:pP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In each IRL check Scale and Aspects descriptions to be sure where you are</a:t>
            </a:r>
          </a:p>
          <a:p>
            <a:pPr lvl="1">
              <a:lnSpc>
                <a:spcPct val="120000"/>
              </a:lnSpc>
            </a:pP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Discuss with mentor and team, come to agreement &amp; fix current level of 6 IRL’s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GB" sz="14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>
              <a:lnSpc>
                <a:spcPct val="120000"/>
              </a:lnSpc>
            </a:pPr>
            <a:endParaRPr lang="en-GB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>
              <a:lnSpc>
                <a:spcPct val="120000"/>
              </a:lnSpc>
            </a:pPr>
            <a:endParaRPr lang="en-GB" sz="1600" b="1" dirty="0">
              <a:solidFill>
                <a:srgbClr val="0D7D85"/>
              </a:solidFill>
              <a:latin typeface="Source Sans Pro"/>
              <a:cs typeface="Calibri"/>
            </a:endParaRPr>
          </a:p>
        </p:txBody>
      </p:sp>
      <p:sp>
        <p:nvSpPr>
          <p:cNvPr id="10" name="Satura vietturis 2">
            <a:extLst>
              <a:ext uri="{FF2B5EF4-FFF2-40B4-BE49-F238E27FC236}">
                <a16:creationId xmlns:a16="http://schemas.microsoft.com/office/drawing/2014/main" id="{08012DD9-8689-AB57-A114-103AE5C4E6B4}"/>
              </a:ext>
            </a:extLst>
          </p:cNvPr>
          <p:cNvSpPr txBox="1">
            <a:spLocks/>
          </p:cNvSpPr>
          <p:nvPr/>
        </p:nvSpPr>
        <p:spPr>
          <a:xfrm>
            <a:off x="7233062" y="2578383"/>
            <a:ext cx="4363035" cy="14232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GB" sz="1600" b="1" dirty="0">
              <a:solidFill>
                <a:srgbClr val="0D7D85"/>
              </a:solidFill>
              <a:latin typeface="Source Sans Pro"/>
              <a:ea typeface="Source Sans Pro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5726B9-629C-D440-AD8C-3C70150C06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7942" y="1411063"/>
            <a:ext cx="5397909" cy="25119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75AFDA-BDF3-4540-BD2C-3257D9EF59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7942" y="4203881"/>
            <a:ext cx="2127789" cy="27109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B306DA-956E-4C4F-BB5E-F6728E6DAA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24016" y="4115335"/>
            <a:ext cx="2127789" cy="2751218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CA624DC-D050-0649-9439-59C48766BCE8}"/>
              </a:ext>
            </a:extLst>
          </p:cNvPr>
          <p:cNvCxnSpPr>
            <a:cxnSpLocks/>
          </p:cNvCxnSpPr>
          <p:nvPr/>
        </p:nvCxnSpPr>
        <p:spPr>
          <a:xfrm flipH="1">
            <a:off x="7233062" y="1775791"/>
            <a:ext cx="2570550" cy="2743200"/>
          </a:xfrm>
          <a:prstGeom prst="straightConnector1">
            <a:avLst/>
          </a:prstGeom>
          <a:ln w="38100">
            <a:solidFill>
              <a:srgbClr val="9F1C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2015CA7-2E3B-624B-8054-9E0134D9A6D3}"/>
              </a:ext>
            </a:extLst>
          </p:cNvPr>
          <p:cNvCxnSpPr>
            <a:cxnSpLocks/>
          </p:cNvCxnSpPr>
          <p:nvPr/>
        </p:nvCxnSpPr>
        <p:spPr>
          <a:xfrm flipH="1">
            <a:off x="9803612" y="1783184"/>
            <a:ext cx="297950" cy="2735807"/>
          </a:xfrm>
          <a:prstGeom prst="straightConnector1">
            <a:avLst/>
          </a:prstGeom>
          <a:ln w="38100">
            <a:solidFill>
              <a:srgbClr val="9F1C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11BD55B-8D9F-6246-9763-378D74817998}"/>
              </a:ext>
            </a:extLst>
          </p:cNvPr>
          <p:cNvSpPr/>
          <p:nvPr/>
        </p:nvSpPr>
        <p:spPr>
          <a:xfrm>
            <a:off x="5857278" y="1192235"/>
            <a:ext cx="1276907" cy="2772295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A520FC8-031E-4B4B-AD8A-1F454623E69F}"/>
              </a:ext>
            </a:extLst>
          </p:cNvPr>
          <p:cNvSpPr/>
          <p:nvPr/>
        </p:nvSpPr>
        <p:spPr>
          <a:xfrm>
            <a:off x="9412714" y="1307474"/>
            <a:ext cx="1276907" cy="354568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424147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28</a:t>
            </a:fld>
            <a:endParaRPr lang="en-LV"/>
          </a:p>
        </p:txBody>
      </p:sp>
      <p:sp>
        <p:nvSpPr>
          <p:cNvPr id="9" name="Satura vietturis 2">
            <a:extLst>
              <a:ext uri="{FF2B5EF4-FFF2-40B4-BE49-F238E27FC236}">
                <a16:creationId xmlns:a16="http://schemas.microsoft.com/office/drawing/2014/main" id="{00288FCE-A54B-1447-9CFC-0F32892118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400" y="1309719"/>
            <a:ext cx="4837226" cy="40706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3 easy steps of KTH IRL evaluation:</a:t>
            </a:r>
          </a:p>
          <a:p>
            <a:pPr>
              <a:lnSpc>
                <a:spcPct val="120000"/>
              </a:lnSpc>
            </a:pP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Step 2 – set target levels</a:t>
            </a:r>
          </a:p>
          <a:p>
            <a:pPr lvl="1">
              <a:lnSpc>
                <a:spcPct val="120000"/>
              </a:lnSpc>
            </a:pP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Click on Targets and action points per [YYYY-MM-DD] tab</a:t>
            </a:r>
          </a:p>
          <a:p>
            <a:pPr lvl="1">
              <a:lnSpc>
                <a:spcPct val="120000"/>
              </a:lnSpc>
            </a:pP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Discuss with mentor and team what are the IRL targets for the next 6 </a:t>
            </a:r>
            <a:r>
              <a:rPr lang="en-GB" sz="1400" b="1" dirty="0" err="1">
                <a:solidFill>
                  <a:srgbClr val="0D7D85"/>
                </a:solidFill>
                <a:latin typeface="Source Sans Pro"/>
                <a:cs typeface="Calibri"/>
              </a:rPr>
              <a:t>monts</a:t>
            </a: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 on each of CRL, TRL, BRL, IPRL, TMRL FRL</a:t>
            </a:r>
          </a:p>
          <a:p>
            <a:pPr lvl="1">
              <a:lnSpc>
                <a:spcPct val="120000"/>
              </a:lnSpc>
            </a:pP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Based on the Aspects description for each IRL and target think and, if necessary, note down Action Point = Tasks for PIP team members to do.</a:t>
            </a:r>
          </a:p>
          <a:p>
            <a:pPr lvl="1">
              <a:lnSpc>
                <a:spcPct val="120000"/>
              </a:lnSpc>
            </a:pP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In addition mentor will add their own comments for the whole project in Project notes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GB" sz="14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>
              <a:lnSpc>
                <a:spcPct val="120000"/>
              </a:lnSpc>
            </a:pPr>
            <a:endParaRPr lang="en-GB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>
              <a:lnSpc>
                <a:spcPct val="120000"/>
              </a:lnSpc>
            </a:pPr>
            <a:endParaRPr lang="en-GB" sz="1600" b="1" dirty="0">
              <a:solidFill>
                <a:srgbClr val="0D7D85"/>
              </a:solidFill>
              <a:latin typeface="Source Sans Pro"/>
              <a:cs typeface="Calibri"/>
            </a:endParaRPr>
          </a:p>
        </p:txBody>
      </p:sp>
      <p:sp>
        <p:nvSpPr>
          <p:cNvPr id="10" name="Satura vietturis 2">
            <a:extLst>
              <a:ext uri="{FF2B5EF4-FFF2-40B4-BE49-F238E27FC236}">
                <a16:creationId xmlns:a16="http://schemas.microsoft.com/office/drawing/2014/main" id="{08012DD9-8689-AB57-A114-103AE5C4E6B4}"/>
              </a:ext>
            </a:extLst>
          </p:cNvPr>
          <p:cNvSpPr txBox="1">
            <a:spLocks/>
          </p:cNvSpPr>
          <p:nvPr/>
        </p:nvSpPr>
        <p:spPr>
          <a:xfrm>
            <a:off x="7233062" y="2578383"/>
            <a:ext cx="4363035" cy="14232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GB" sz="1600" b="1" dirty="0">
              <a:solidFill>
                <a:srgbClr val="0D7D85"/>
              </a:solidFill>
              <a:latin typeface="Source Sans Pro"/>
              <a:ea typeface="Source Sans Pro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6526DD-D791-BF4D-9990-D0327D9C02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7759" y="1839393"/>
            <a:ext cx="6405687" cy="2946707"/>
          </a:xfrm>
          <a:prstGeom prst="rect">
            <a:avLst/>
          </a:prstGeom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11BD55B-8D9F-6246-9763-378D74817998}"/>
              </a:ext>
            </a:extLst>
          </p:cNvPr>
          <p:cNvSpPr/>
          <p:nvPr/>
        </p:nvSpPr>
        <p:spPr>
          <a:xfrm>
            <a:off x="7338210" y="2291352"/>
            <a:ext cx="2164189" cy="554887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A520FC8-031E-4B4B-AD8A-1F454623E69F}"/>
              </a:ext>
            </a:extLst>
          </p:cNvPr>
          <p:cNvSpPr/>
          <p:nvPr/>
        </p:nvSpPr>
        <p:spPr>
          <a:xfrm>
            <a:off x="7854685" y="1752681"/>
            <a:ext cx="1276907" cy="354568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96BAB57-93F2-6B4A-B987-DD1959DE208C}"/>
              </a:ext>
            </a:extLst>
          </p:cNvPr>
          <p:cNvSpPr/>
          <p:nvPr/>
        </p:nvSpPr>
        <p:spPr>
          <a:xfrm>
            <a:off x="7338210" y="3049858"/>
            <a:ext cx="798626" cy="554887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95879E0-3DDD-894D-98E4-E94B96E0E138}"/>
              </a:ext>
            </a:extLst>
          </p:cNvPr>
          <p:cNvSpPr/>
          <p:nvPr/>
        </p:nvSpPr>
        <p:spPr>
          <a:xfrm>
            <a:off x="7455371" y="4011172"/>
            <a:ext cx="2047027" cy="554887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907705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29</a:t>
            </a:fld>
            <a:endParaRPr lang="en-LV"/>
          </a:p>
        </p:txBody>
      </p:sp>
      <p:sp>
        <p:nvSpPr>
          <p:cNvPr id="9" name="Satura vietturis 2">
            <a:extLst>
              <a:ext uri="{FF2B5EF4-FFF2-40B4-BE49-F238E27FC236}">
                <a16:creationId xmlns:a16="http://schemas.microsoft.com/office/drawing/2014/main" id="{00288FCE-A54B-1447-9CFC-0F32892118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400" y="1309719"/>
            <a:ext cx="8403100" cy="40706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600" b="1" dirty="0">
                <a:solidFill>
                  <a:srgbClr val="0D7D85"/>
                </a:solidFill>
                <a:latin typeface="Source Sans Pro"/>
                <a:cs typeface="Calibri"/>
              </a:rPr>
              <a:t>3 easy steps of KTH IRL evaluation:</a:t>
            </a:r>
          </a:p>
          <a:p>
            <a:pPr>
              <a:lnSpc>
                <a:spcPct val="120000"/>
              </a:lnSpc>
            </a:pPr>
            <a:r>
              <a:rPr lang="en-GB" sz="1600" b="1" dirty="0">
                <a:solidFill>
                  <a:srgbClr val="9F1C36"/>
                </a:solidFill>
                <a:latin typeface="Source Sans Pro"/>
                <a:cs typeface="Calibri"/>
              </a:rPr>
              <a:t>Step 3 – save the work + make notes on To Do’s until next evaluation or meeting</a:t>
            </a:r>
          </a:p>
          <a:p>
            <a:pPr lvl="1">
              <a:lnSpc>
                <a:spcPct val="120000"/>
              </a:lnSpc>
            </a:pPr>
            <a:r>
              <a:rPr lang="en-GB" sz="1400" b="1" dirty="0" err="1">
                <a:solidFill>
                  <a:srgbClr val="0D7D85"/>
                </a:solidFill>
                <a:latin typeface="Source Sans Pro"/>
                <a:cs typeface="Calibri"/>
              </a:rPr>
              <a:t>Dont</a:t>
            </a:r>
            <a:r>
              <a:rPr lang="en-GB" sz="1400" b="1" dirty="0">
                <a:solidFill>
                  <a:srgbClr val="0D7D85"/>
                </a:solidFill>
                <a:latin typeface="Source Sans Pro"/>
                <a:cs typeface="Calibri"/>
              </a:rPr>
              <a:t> for get to save everything until the next KTH IRL evaluation</a:t>
            </a:r>
          </a:p>
          <a:p>
            <a:pPr>
              <a:lnSpc>
                <a:spcPct val="120000"/>
              </a:lnSpc>
            </a:pPr>
            <a:endParaRPr lang="en-GB" sz="1600" b="1" dirty="0">
              <a:solidFill>
                <a:srgbClr val="0D7D85"/>
              </a:solidFill>
              <a:latin typeface="Source Sans Pro"/>
              <a:cs typeface="Calibri"/>
            </a:endParaRPr>
          </a:p>
          <a:p>
            <a:pPr>
              <a:lnSpc>
                <a:spcPct val="120000"/>
              </a:lnSpc>
            </a:pPr>
            <a:endParaRPr lang="en-GB" sz="1600" b="1" dirty="0">
              <a:solidFill>
                <a:srgbClr val="0D7D85"/>
              </a:solidFill>
              <a:latin typeface="Source Sans Pro"/>
              <a:cs typeface="Calibri"/>
            </a:endParaRPr>
          </a:p>
        </p:txBody>
      </p:sp>
      <p:sp>
        <p:nvSpPr>
          <p:cNvPr id="10" name="Satura vietturis 2">
            <a:extLst>
              <a:ext uri="{FF2B5EF4-FFF2-40B4-BE49-F238E27FC236}">
                <a16:creationId xmlns:a16="http://schemas.microsoft.com/office/drawing/2014/main" id="{08012DD9-8689-AB57-A114-103AE5C4E6B4}"/>
              </a:ext>
            </a:extLst>
          </p:cNvPr>
          <p:cNvSpPr txBox="1">
            <a:spLocks/>
          </p:cNvSpPr>
          <p:nvPr/>
        </p:nvSpPr>
        <p:spPr>
          <a:xfrm>
            <a:off x="7233062" y="2578383"/>
            <a:ext cx="4363035" cy="14232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GB" sz="1600" b="1" dirty="0">
              <a:solidFill>
                <a:srgbClr val="0D7D85"/>
              </a:solidFill>
              <a:latin typeface="Source Sans Pro"/>
              <a:ea typeface="Source Sans Pro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B317AC-4755-8A4F-9873-8491636910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194" y="2701961"/>
            <a:ext cx="7527235" cy="3620136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A520FC8-031E-4B4B-AD8A-1F454623E69F}"/>
              </a:ext>
            </a:extLst>
          </p:cNvPr>
          <p:cNvSpPr/>
          <p:nvPr/>
        </p:nvSpPr>
        <p:spPr>
          <a:xfrm>
            <a:off x="2956037" y="5615988"/>
            <a:ext cx="1276907" cy="354568"/>
          </a:xfrm>
          <a:prstGeom prst="roundRect">
            <a:avLst/>
          </a:prstGeom>
          <a:noFill/>
          <a:ln w="38100">
            <a:solidFill>
              <a:srgbClr val="9F1C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169693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8">
            <a:extLst>
              <a:ext uri="{FF2B5EF4-FFF2-40B4-BE49-F238E27FC236}">
                <a16:creationId xmlns:a16="http://schemas.microsoft.com/office/drawing/2014/main" id="{CE095A46-39A3-4146-9FAC-57922F21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892" y="5793272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AE09CB5-1E27-414D-9744-BCA9460DA897}"/>
              </a:ext>
            </a:extLst>
          </p:cNvPr>
          <p:cNvSpPr txBox="1"/>
          <p:nvPr/>
        </p:nvSpPr>
        <p:spPr>
          <a:xfrm>
            <a:off x="394892" y="2580509"/>
            <a:ext cx="4856405" cy="2739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CLICK ADD TO TITLE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>
                <a:solidFill>
                  <a:srgbClr val="FFFFFF"/>
                </a:solidFill>
                <a:uFillTx/>
                <a:latin typeface="Bahnschrift SemiBold" pitchFamily="34"/>
                <a:cs typeface="Calibri Light"/>
              </a:rPr>
              <a:t>USE BAHNSCHRIFT SEMIBOLD FONT 36pt </a:t>
            </a:r>
            <a:endParaRPr lang="lv-LV" sz="36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200" b="1" i="0" u="none" strike="noStrike" kern="1200" cap="none" spc="0" baseline="0">
              <a:solidFill>
                <a:srgbClr val="FFFFFF"/>
              </a:solidFill>
              <a:uFillTx/>
              <a:latin typeface="Bahnschrift SemiBold" pitchFamily="34"/>
            </a:endParaRPr>
          </a:p>
        </p:txBody>
      </p:sp>
      <p:pic>
        <p:nvPicPr>
          <p:cNvPr id="4" name="Picture 1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3C047550-D261-F64B-B966-5475D2EE1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2BB67F9E-6834-8444-A2C3-1DDF785F7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8" descr="A blue and black letter&#10;&#10;AI-generated content may be incorrect.">
            <a:extLst>
              <a:ext uri="{FF2B5EF4-FFF2-40B4-BE49-F238E27FC236}">
                <a16:creationId xmlns:a16="http://schemas.microsoft.com/office/drawing/2014/main" id="{9F303158-B639-D844-8459-850A9F3A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Virsraksts 1">
            <a:extLst>
              <a:ext uri="{FF2B5EF4-FFF2-40B4-BE49-F238E27FC236}">
                <a16:creationId xmlns:a16="http://schemas.microsoft.com/office/drawing/2014/main" id="{DEF5CFF6-4939-1446-98AD-9A3D023C94CA}"/>
              </a:ext>
            </a:extLst>
          </p:cNvPr>
          <p:cNvSpPr txBox="1"/>
          <p:nvPr/>
        </p:nvSpPr>
        <p:spPr>
          <a:xfrm>
            <a:off x="3237670" y="2806695"/>
            <a:ext cx="5716664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 lnSpcReduction="10000"/>
          </a:bodyPr>
          <a:lstStyle/>
          <a:p>
            <a:pPr algn="ctr">
              <a:lnSpc>
                <a:spcPct val="7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400" b="1" kern="0" dirty="0">
                <a:solidFill>
                  <a:srgbClr val="0D7D84"/>
                </a:solidFill>
                <a:latin typeface="Bahnschrift "/>
                <a:cs typeface="Calibri Light"/>
              </a:rPr>
              <a:t>NEXT:</a:t>
            </a:r>
            <a:endParaRPr lang="lv-LV" dirty="0"/>
          </a:p>
          <a:p>
            <a:pPr algn="ctr">
              <a:lnSpc>
                <a:spcPct val="7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400" b="1" dirty="0">
              <a:solidFill>
                <a:srgbClr val="0D7D84"/>
              </a:solidFill>
              <a:latin typeface="Bahnschrift "/>
              <a:cs typeface="Calibri Light"/>
            </a:endParaRPr>
          </a:p>
          <a:p>
            <a:pPr algn="ctr">
              <a:lnSpc>
                <a:spcPct val="70000"/>
              </a:lnSpc>
              <a:defRPr sz="1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1" kern="0" dirty="0">
                <a:solidFill>
                  <a:srgbClr val="0D7D84"/>
                </a:solidFill>
                <a:latin typeface="Bahnschrift "/>
                <a:cs typeface="Calibri Light"/>
              </a:rPr>
              <a:t>Let’s take a real world example what we will do and how it looks in the KTH IRL platform...</a:t>
            </a:r>
            <a:endParaRPr lang="lv-LV" sz="2200" dirty="0">
              <a:ea typeface="Calibri"/>
              <a:cs typeface="Calibri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10BCF0-64E0-C74A-A327-2793E0EACC9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30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20297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A red and blue rectangle with white background&#10;&#10;AI-generated content may be incorrect.">
            <a:extLst>
              <a:ext uri="{FF2B5EF4-FFF2-40B4-BE49-F238E27FC236}">
                <a16:creationId xmlns:a16="http://schemas.microsoft.com/office/drawing/2014/main" id="{5AA65121-D040-AF4F-888C-7846D88E9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6">
            <a:extLst>
              <a:ext uri="{FF2B5EF4-FFF2-40B4-BE49-F238E27FC236}">
                <a16:creationId xmlns:a16="http://schemas.microsoft.com/office/drawing/2014/main" id="{1F0D6BD9-BA52-B945-A0C2-13C9CC70E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02399" y="398769"/>
            <a:ext cx="2182435" cy="9124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 descr="A blue and black letter&#10;&#10;AI-generated content may be incorrect.">
            <a:extLst>
              <a:ext uri="{FF2B5EF4-FFF2-40B4-BE49-F238E27FC236}">
                <a16:creationId xmlns:a16="http://schemas.microsoft.com/office/drawing/2014/main" id="{5F55A7B6-8B75-4043-9967-3D14A96B0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153" y="405115"/>
            <a:ext cx="2648998" cy="4498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AE51FB-96BF-2C46-9BD4-A39A580BA62F}"/>
              </a:ext>
            </a:extLst>
          </p:cNvPr>
          <p:cNvSpPr txBox="1"/>
          <p:nvPr/>
        </p:nvSpPr>
        <p:spPr>
          <a:xfrm>
            <a:off x="3633019" y="2699647"/>
            <a:ext cx="5467437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 i="0" u="none" strike="noStrike" kern="1200" cap="none" spc="0" baseline="0" dirty="0" err="1">
                <a:solidFill>
                  <a:srgbClr val="0D7D85"/>
                </a:solidFill>
                <a:uFillTx/>
                <a:latin typeface="Bahnschrift SemiBold" pitchFamily="34"/>
              </a:rPr>
              <a:t>Thank</a:t>
            </a:r>
            <a:r>
              <a:rPr lang="lv-LV" sz="3200" b="1" i="0" u="none" strike="noStrike" kern="1200" cap="none" spc="0" baseline="0" dirty="0">
                <a:solidFill>
                  <a:srgbClr val="0D7D85"/>
                </a:solidFill>
                <a:uFillTx/>
                <a:latin typeface="Bahnschrift SemiBold" pitchFamily="34"/>
              </a:rPr>
              <a:t> </a:t>
            </a:r>
            <a:r>
              <a:rPr lang="lv-LV" sz="3200" b="1" i="0" u="none" strike="noStrike" kern="1200" cap="none" spc="0" baseline="0" dirty="0" err="1">
                <a:solidFill>
                  <a:srgbClr val="0D7D85"/>
                </a:solidFill>
                <a:uFillTx/>
                <a:latin typeface="Bahnschrift SemiBold" pitchFamily="34"/>
              </a:rPr>
              <a:t>you</a:t>
            </a:r>
            <a:r>
              <a:rPr lang="lv-LV" sz="3200" b="1" i="0" u="none" strike="noStrike" kern="1200" cap="none" spc="0" baseline="0" dirty="0">
                <a:solidFill>
                  <a:srgbClr val="0D7D85"/>
                </a:solidFill>
                <a:uFillTx/>
                <a:latin typeface="Bahnschrift SemiBold" pitchFamily="34"/>
              </a:rPr>
              <a:t> </a:t>
            </a:r>
            <a:r>
              <a:rPr lang="lv-LV" sz="3200" b="1" i="0" u="none" strike="noStrike" kern="1200" cap="none" spc="0" baseline="0" dirty="0" err="1">
                <a:solidFill>
                  <a:srgbClr val="0D7D85"/>
                </a:solidFill>
                <a:uFillTx/>
                <a:latin typeface="Bahnschrift SemiBold" pitchFamily="34"/>
              </a:rPr>
              <a:t>for</a:t>
            </a:r>
            <a:r>
              <a:rPr lang="lv-LV" sz="3200" b="1" i="0" u="none" strike="noStrike" kern="1200" cap="none" spc="0" baseline="0" dirty="0">
                <a:solidFill>
                  <a:srgbClr val="0D7D85"/>
                </a:solidFill>
                <a:uFillTx/>
                <a:latin typeface="Bahnschrift SemiBold" pitchFamily="34"/>
              </a:rPr>
              <a:t> </a:t>
            </a:r>
            <a:r>
              <a:rPr lang="lv-LV" sz="3200" b="1" i="0" u="none" strike="noStrike" kern="1200" cap="none" spc="0" baseline="0" dirty="0" err="1">
                <a:solidFill>
                  <a:srgbClr val="0D7D85"/>
                </a:solidFill>
                <a:uFillTx/>
                <a:latin typeface="Bahnschrift SemiBold" pitchFamily="34"/>
              </a:rPr>
              <a:t>your</a:t>
            </a:r>
            <a:r>
              <a:rPr lang="lv-LV" sz="3200" b="1" i="0" u="none" strike="noStrike" kern="1200" cap="none" spc="0" baseline="0" dirty="0">
                <a:solidFill>
                  <a:srgbClr val="0D7D85"/>
                </a:solidFill>
                <a:uFillTx/>
                <a:latin typeface="Bahnschrift SemiBold" pitchFamily="34"/>
              </a:rPr>
              <a:t> </a:t>
            </a:r>
            <a:r>
              <a:rPr lang="lv-LV" sz="3200" b="1" i="0" u="none" strike="noStrike" kern="1200" cap="none" spc="0" baseline="0" dirty="0" err="1">
                <a:solidFill>
                  <a:srgbClr val="0D7D85"/>
                </a:solidFill>
                <a:uFillTx/>
                <a:latin typeface="Bahnschrift SemiBold" pitchFamily="34"/>
              </a:rPr>
              <a:t>attention</a:t>
            </a:r>
            <a:r>
              <a:rPr lang="lv-LV" sz="3200" b="1" i="0" u="none" strike="noStrike" kern="1200" cap="none" spc="0" baseline="0" dirty="0">
                <a:solidFill>
                  <a:srgbClr val="0D7D85"/>
                </a:solidFill>
                <a:uFillTx/>
                <a:latin typeface="Bahnschrift SemiBold" pitchFamily="34"/>
              </a:rPr>
              <a:t>, </a:t>
            </a:r>
            <a:r>
              <a:rPr lang="lv-LV" sz="3200" b="1" i="0" u="none" strike="noStrike" kern="1200" cap="none" spc="0" baseline="0" dirty="0" err="1">
                <a:solidFill>
                  <a:srgbClr val="0D7D85"/>
                </a:solidFill>
                <a:uFillTx/>
                <a:latin typeface="Bahnschrift SemiBold" pitchFamily="34"/>
              </a:rPr>
              <a:t>questions</a:t>
            </a:r>
            <a:r>
              <a:rPr lang="lv-LV" sz="3200" b="1" i="0" u="none" strike="noStrike" kern="1200" cap="none" spc="0" baseline="0" dirty="0">
                <a:solidFill>
                  <a:srgbClr val="0D7D85"/>
                </a:solidFill>
                <a:uFillTx/>
                <a:latin typeface="Bahnschrift SemiBold" pitchFamily="34"/>
              </a:rPr>
              <a:t>?</a:t>
            </a:r>
            <a:endParaRPr lang="en-US" sz="3200" b="1" i="0" u="none" strike="noStrike" kern="1200" cap="none" spc="0" baseline="0" dirty="0">
              <a:solidFill>
                <a:srgbClr val="0D7D85"/>
              </a:solidFill>
              <a:uFillTx/>
              <a:latin typeface="Bahnschrift SemiBold" pitchFamily="34"/>
            </a:endParaRPr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7D7D90EB-7FDE-B74D-8DFE-85AFF427DE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20346" y="3887623"/>
            <a:ext cx="3351303" cy="43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aphic 1">
            <a:extLst>
              <a:ext uri="{FF2B5EF4-FFF2-40B4-BE49-F238E27FC236}">
                <a16:creationId xmlns:a16="http://schemas.microsoft.com/office/drawing/2014/main" id="{4B5E020E-972C-0845-AC25-DA115324E3AE}"/>
              </a:ext>
            </a:extLst>
          </p:cNvPr>
          <p:cNvPicPr>
            <a:picLocks noMove="1" noResize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93789" y="5842439"/>
            <a:ext cx="6399199" cy="77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E16C019-A82B-A746-ABDB-DF1B69D22CD6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4B64D2C-844E-894F-B840-564A501ABCFF}" type="slidenum">
              <a:rPr lang="en-LV" smtClean="0"/>
              <a:t>31</a:t>
            </a:fld>
            <a:endParaRPr lang="en-LV"/>
          </a:p>
        </p:txBody>
      </p:sp>
      <p:sp>
        <p:nvSpPr>
          <p:cNvPr id="10" name="Virsraksts 1">
            <a:extLst>
              <a:ext uri="{FF2B5EF4-FFF2-40B4-BE49-F238E27FC236}">
                <a16:creationId xmlns:a16="http://schemas.microsoft.com/office/drawing/2014/main" id="{EC242CD9-7E30-A741-849D-86C96F8D0E23}"/>
              </a:ext>
            </a:extLst>
          </p:cNvPr>
          <p:cNvSpPr txBox="1"/>
          <p:nvPr/>
        </p:nvSpPr>
        <p:spPr>
          <a:xfrm>
            <a:off x="209516" y="3798197"/>
            <a:ext cx="3848517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 i="0" u="none" strike="noStrike" kern="1200" cap="none" spc="0" baseline="0" dirty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Ģirts Ozoliņš</a:t>
            </a:r>
            <a:endParaRPr lang="lv-LV" sz="3200" b="1" i="0" u="none" strike="noStrike" kern="1200" cap="none" spc="0" baseline="0" dirty="0">
              <a:solidFill>
                <a:srgbClr val="0D7D84"/>
              </a:solidFill>
              <a:uFillTx/>
              <a:latin typeface="Bahnschrift "/>
            </a:endParaRPr>
          </a:p>
        </p:txBody>
      </p:sp>
      <p:sp>
        <p:nvSpPr>
          <p:cNvPr id="11" name="Satura vietturis 2">
            <a:extLst>
              <a:ext uri="{FF2B5EF4-FFF2-40B4-BE49-F238E27FC236}">
                <a16:creationId xmlns:a16="http://schemas.microsoft.com/office/drawing/2014/main" id="{316FA3CA-31E5-B74E-AD21-D687CDE503C4}"/>
              </a:ext>
            </a:extLst>
          </p:cNvPr>
          <p:cNvSpPr txBox="1"/>
          <p:nvPr/>
        </p:nvSpPr>
        <p:spPr>
          <a:xfrm>
            <a:off x="209516" y="4604862"/>
            <a:ext cx="4566477" cy="7238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600" dirty="0" err="1">
                <a:solidFill>
                  <a:srgbClr val="0E2841"/>
                </a:solidFill>
                <a:latin typeface="Source Sans Pro"/>
                <a:cs typeface="Calibri"/>
              </a:rPr>
              <a:t>BioPhot</a:t>
            </a:r>
            <a:r>
              <a:rPr lang="lv-LV" sz="1600" dirty="0">
                <a:solidFill>
                  <a:srgbClr val="0E2841"/>
                </a:solidFill>
                <a:latin typeface="Source Sans Pro"/>
                <a:cs typeface="Calibri"/>
              </a:rPr>
              <a:t> </a:t>
            </a:r>
            <a:r>
              <a:rPr lang="lv-LV" sz="1600" dirty="0" err="1">
                <a:solidFill>
                  <a:srgbClr val="0E2841"/>
                </a:solidFill>
                <a:latin typeface="Source Sans Pro"/>
                <a:cs typeface="Calibri"/>
              </a:rPr>
              <a:t>mentor</a:t>
            </a:r>
            <a:r>
              <a:rPr lang="lv-LV" sz="1600" dirty="0">
                <a:solidFill>
                  <a:srgbClr val="0E2841"/>
                </a:solidFill>
                <a:latin typeface="Source Sans Pro"/>
                <a:cs typeface="Calibri"/>
              </a:rPr>
              <a:t> / ISSP UL senior </a:t>
            </a:r>
            <a:r>
              <a:rPr lang="lv-LV" sz="1600" dirty="0" err="1">
                <a:solidFill>
                  <a:srgbClr val="0E2841"/>
                </a:solidFill>
                <a:latin typeface="Source Sans Pro"/>
                <a:cs typeface="Calibri"/>
              </a:rPr>
              <a:t>expert</a:t>
            </a:r>
            <a:r>
              <a:rPr lang="lv-LV" sz="1600" dirty="0">
                <a:solidFill>
                  <a:srgbClr val="0E2841"/>
                </a:solidFill>
                <a:latin typeface="Source Sans Pro"/>
                <a:cs typeface="Calibri"/>
              </a:rPr>
              <a:t> </a:t>
            </a:r>
            <a:r>
              <a:rPr lang="lv-LV" sz="1600" dirty="0" err="1">
                <a:solidFill>
                  <a:srgbClr val="0E2841"/>
                </a:solidFill>
                <a:latin typeface="Source Sans Pro"/>
                <a:cs typeface="Calibri"/>
              </a:rPr>
              <a:t>innovations</a:t>
            </a:r>
            <a:br>
              <a:rPr lang="lv-LV" sz="1600" dirty="0">
                <a:solidFill>
                  <a:srgbClr val="0E2841"/>
                </a:solidFill>
                <a:latin typeface="Source Sans Pro"/>
                <a:cs typeface="Calibri"/>
              </a:rPr>
            </a:br>
            <a:r>
              <a:rPr lang="lv-LV" sz="1600" dirty="0" err="1">
                <a:solidFill>
                  <a:srgbClr val="0E2841"/>
                </a:solidFill>
                <a:latin typeface="Source Sans Pro"/>
                <a:cs typeface="Calibri"/>
              </a:rPr>
              <a:t>girts.ozolins@cfi.lu.lv</a:t>
            </a:r>
            <a:endParaRPr lang="lv-LV" sz="1600" b="0" i="0" u="none" strike="noStrike" kern="1200" cap="none" spc="0" baseline="0" dirty="0">
              <a:solidFill>
                <a:srgbClr val="0E2841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0D17D5D05DAC44AD9E3DD0E2BD3010" ma:contentTypeVersion="14" ma:contentTypeDescription="Create a new document." ma:contentTypeScope="" ma:versionID="853f58c0af53dc1fe28b5bcba8b8f35c">
  <xsd:schema xmlns:xsd="http://www.w3.org/2001/XMLSchema" xmlns:xs="http://www.w3.org/2001/XMLSchema" xmlns:p="http://schemas.microsoft.com/office/2006/metadata/properties" xmlns:ns2="a21fef88-7d2d-423b-bf68-ec53b81c272c" xmlns:ns3="e71c0d51-e28d-4673-bbf7-f908920b931a" targetNamespace="http://schemas.microsoft.com/office/2006/metadata/properties" ma:root="true" ma:fieldsID="9e7d9bad183937ace5319bfc454a85e7" ns2:_="" ns3:_="">
    <xsd:import namespace="a21fef88-7d2d-423b-bf68-ec53b81c272c"/>
    <xsd:import namespace="e71c0d51-e28d-4673-bbf7-f908920b931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1fef88-7d2d-423b-bf68-ec53b81c272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1986ffa2-5f8d-4a11-b47e-e7c68a3e916d}" ma:internalName="TaxCatchAll" ma:showField="CatchAllData" ma:web="a21fef88-7d2d-423b-bf68-ec53b81c27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1c0d51-e28d-4673-bbf7-f908920b9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bc0b185-4452-496b-8675-b05c282237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1c0d51-e28d-4673-bbf7-f908920b931a">
      <Terms xmlns="http://schemas.microsoft.com/office/infopath/2007/PartnerControls"/>
    </lcf76f155ced4ddcb4097134ff3c332f>
    <TaxCatchAll xmlns="a21fef88-7d2d-423b-bf68-ec53b81c272c" xsi:nil="true"/>
    <_dlc_DocId xmlns="a21fef88-7d2d-423b-bf68-ec53b81c272c">FFMMQ3CDQQWS-817560096-3059</_dlc_DocId>
    <_dlc_DocIdUrl xmlns="a21fef88-7d2d-423b-bf68-ec53b81c272c">
      <Url>https://universityoflatvia387.sharepoint.com/sites/BioPhoT/_layouts/15/DocIdRedir.aspx?ID=FFMMQ3CDQQWS-817560096-3059</Url>
      <Description>FFMMQ3CDQQWS-817560096-3059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C78D51-6D6A-4DD5-AAC4-22A31922CD9F}">
  <ds:schemaRefs>
    <ds:schemaRef ds:uri="a21fef88-7d2d-423b-bf68-ec53b81c272c"/>
    <ds:schemaRef ds:uri="e71c0d51-e28d-4673-bbf7-f908920b93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952230E-A51C-4D18-B916-1E322CAF2CE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4A8E1B2-BD5F-46CD-85BC-2126B12C9C53}">
  <ds:schemaRefs>
    <ds:schemaRef ds:uri="a21fef88-7d2d-423b-bf68-ec53b81c272c"/>
    <ds:schemaRef ds:uri="e71c0d51-e28d-4673-bbf7-f908920b931a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E218BB2E-D791-4848-86A6-B51BE38D24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5612</TotalTime>
  <Words>1080</Words>
  <Application>Microsoft Office PowerPoint</Application>
  <PresentationFormat>Platekrāna</PresentationFormat>
  <Paragraphs>174</Paragraphs>
  <Slides>31</Slides>
  <Notes>20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31</vt:i4>
      </vt:variant>
    </vt:vector>
  </HeadingPairs>
  <TitlesOfParts>
    <vt:vector size="32" baseType="lpstr">
      <vt:lpstr>Office Theme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Kazule</dc:creator>
  <cp:lastModifiedBy>Girts Ozolins</cp:lastModifiedBy>
  <cp:revision>24</cp:revision>
  <dcterms:created xsi:type="dcterms:W3CDTF">2025-01-27T21:28:07Z</dcterms:created>
  <dcterms:modified xsi:type="dcterms:W3CDTF">2025-10-06T08:14:28Z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0x010100750D17D5D05DAC44AD9E3DD0E2BD3010</vt:lpwstr>
  </property>
  <property fmtid="{D5CDD505-2E9C-101B-9397-08002B2CF9AE}" pid="3" name="_dlc_DocIdItemGuid">
    <vt:lpwstr>72140c89-c29c-4898-9a8d-612b12fa32be</vt:lpwstr>
  </property>
  <property fmtid="{D5CDD505-2E9C-101B-9397-08002B2CF9AE}" pid="4" name="MediaServiceImageTags">
    <vt:lpwstr/>
  </property>
</Properties>
</file>