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0" r:id="rId5"/>
  </p:sldMasterIdLst>
  <p:notesMasterIdLst>
    <p:notesMasterId r:id="rId16"/>
  </p:notesMasterIdLst>
  <p:handoutMasterIdLst>
    <p:handoutMasterId r:id="rId17"/>
  </p:handoutMasterIdLst>
  <p:sldIdLst>
    <p:sldId id="284" r:id="rId6"/>
    <p:sldId id="258" r:id="rId7"/>
    <p:sldId id="285" r:id="rId8"/>
    <p:sldId id="286" r:id="rId9"/>
    <p:sldId id="288" r:id="rId10"/>
    <p:sldId id="287" r:id="rId11"/>
    <p:sldId id="289" r:id="rId12"/>
    <p:sldId id="290" r:id="rId13"/>
    <p:sldId id="291" r:id="rId14"/>
    <p:sldId id="292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53535"/>
    <a:srgbClr val="C2C1C1"/>
    <a:srgbClr val="7F7F7F"/>
    <a:srgbClr val="7E0000"/>
    <a:srgbClr val="501818"/>
    <a:srgbClr val="A13544"/>
    <a:srgbClr val="8D2F3C"/>
    <a:srgbClr val="A94949"/>
    <a:srgbClr val="E4A6A6"/>
    <a:srgbClr val="8527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43EB62D-FE96-FDA3-D3C0-5ADD1F3D80E5}" v="409" dt="2025-03-12T15:04:45.79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8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Ģirts Ozoliņš" userId="S::girts.ozolins_cfi.lu.lv#ext#@universityoflatvia387.onmicrosoft.com::249a0a4e-be50-47ab-b1b2-9e2082dc3ba7" providerId="AD" clId="Web-{C43EB62D-FE96-FDA3-D3C0-5ADD1F3D80E5}"/>
    <pc:docChg chg="modSld">
      <pc:chgData name="Ģirts Ozoliņš" userId="S::girts.ozolins_cfi.lu.lv#ext#@universityoflatvia387.onmicrosoft.com::249a0a4e-be50-47ab-b1b2-9e2082dc3ba7" providerId="AD" clId="Web-{C43EB62D-FE96-FDA3-D3C0-5ADD1F3D80E5}" dt="2025-03-12T15:04:45.797" v="392"/>
      <pc:docMkLst>
        <pc:docMk/>
      </pc:docMkLst>
      <pc:sldChg chg="modSp">
        <pc:chgData name="Ģirts Ozoliņš" userId="S::girts.ozolins_cfi.lu.lv#ext#@universityoflatvia387.onmicrosoft.com::249a0a4e-be50-47ab-b1b2-9e2082dc3ba7" providerId="AD" clId="Web-{C43EB62D-FE96-FDA3-D3C0-5ADD1F3D80E5}" dt="2025-03-12T14:53:32.360" v="10" actId="20577"/>
        <pc:sldMkLst>
          <pc:docMk/>
          <pc:sldMk cId="3363457593" sldId="258"/>
        </pc:sldMkLst>
        <pc:spChg chg="mod">
          <ac:chgData name="Ģirts Ozoliņš" userId="S::girts.ozolins_cfi.lu.lv#ext#@universityoflatvia387.onmicrosoft.com::249a0a4e-be50-47ab-b1b2-9e2082dc3ba7" providerId="AD" clId="Web-{C43EB62D-FE96-FDA3-D3C0-5ADD1F3D80E5}" dt="2025-03-12T14:53:32.360" v="10" actId="20577"/>
          <ac:spMkLst>
            <pc:docMk/>
            <pc:sldMk cId="3363457593" sldId="258"/>
            <ac:spMk id="3" creationId="{BA193E3F-D1CB-9C4B-82E5-90E358E153D0}"/>
          </ac:spMkLst>
        </pc:spChg>
        <pc:spChg chg="mod">
          <ac:chgData name="Ģirts Ozoliņš" userId="S::girts.ozolins_cfi.lu.lv#ext#@universityoflatvia387.onmicrosoft.com::249a0a4e-be50-47ab-b1b2-9e2082dc3ba7" providerId="AD" clId="Web-{C43EB62D-FE96-FDA3-D3C0-5ADD1F3D80E5}" dt="2025-03-12T14:52:41.125" v="1" actId="14100"/>
          <ac:spMkLst>
            <pc:docMk/>
            <pc:sldMk cId="3363457593" sldId="258"/>
            <ac:spMk id="6" creationId="{D9ED3A79-A484-9941-A7A9-C0F5D03B9D19}"/>
          </ac:spMkLst>
        </pc:spChg>
      </pc:sldChg>
      <pc:sldChg chg="modSp">
        <pc:chgData name="Ģirts Ozoliņš" userId="S::girts.ozolins_cfi.lu.lv#ext#@universityoflatvia387.onmicrosoft.com::249a0a4e-be50-47ab-b1b2-9e2082dc3ba7" providerId="AD" clId="Web-{C43EB62D-FE96-FDA3-D3C0-5ADD1F3D80E5}" dt="2025-03-12T14:57:11.850" v="39"/>
        <pc:sldMkLst>
          <pc:docMk/>
          <pc:sldMk cId="1665729588" sldId="284"/>
        </pc:sldMkLst>
        <pc:spChg chg="mod">
          <ac:chgData name="Ģirts Ozoliņš" userId="S::girts.ozolins_cfi.lu.lv#ext#@universityoflatvia387.onmicrosoft.com::249a0a4e-be50-47ab-b1b2-9e2082dc3ba7" providerId="AD" clId="Web-{C43EB62D-FE96-FDA3-D3C0-5ADD1F3D80E5}" dt="2025-03-12T14:56:14.348" v="37" actId="14100"/>
          <ac:spMkLst>
            <pc:docMk/>
            <pc:sldMk cId="1665729588" sldId="284"/>
            <ac:spMk id="4" creationId="{6366443C-4E80-A54E-BC5F-CAFD84343110}"/>
          </ac:spMkLst>
        </pc:spChg>
        <pc:spChg chg="mod">
          <ac:chgData name="Ģirts Ozoliņš" userId="S::girts.ozolins_cfi.lu.lv#ext#@universityoflatvia387.onmicrosoft.com::249a0a4e-be50-47ab-b1b2-9e2082dc3ba7" providerId="AD" clId="Web-{C43EB62D-FE96-FDA3-D3C0-5ADD1F3D80E5}" dt="2025-03-12T14:56:20.911" v="38"/>
          <ac:spMkLst>
            <pc:docMk/>
            <pc:sldMk cId="1665729588" sldId="284"/>
            <ac:spMk id="5" creationId="{C59A84F4-4C40-4244-8804-4B70DCBC22D2}"/>
          </ac:spMkLst>
        </pc:spChg>
        <pc:spChg chg="mod">
          <ac:chgData name="Ģirts Ozoliņš" userId="S::girts.ozolins_cfi.lu.lv#ext#@universityoflatvia387.onmicrosoft.com::249a0a4e-be50-47ab-b1b2-9e2082dc3ba7" providerId="AD" clId="Web-{C43EB62D-FE96-FDA3-D3C0-5ADD1F3D80E5}" dt="2025-03-12T14:55:44.410" v="31"/>
          <ac:spMkLst>
            <pc:docMk/>
            <pc:sldMk cId="1665729588" sldId="284"/>
            <ac:spMk id="6" creationId="{BEAFF357-CA10-F54D-B14E-CF07F9926B5E}"/>
          </ac:spMkLst>
        </pc:spChg>
        <pc:spChg chg="mod">
          <ac:chgData name="Ģirts Ozoliņš" userId="S::girts.ozolins_cfi.lu.lv#ext#@universityoflatvia387.onmicrosoft.com::249a0a4e-be50-47ab-b1b2-9e2082dc3ba7" providerId="AD" clId="Web-{C43EB62D-FE96-FDA3-D3C0-5ADD1F3D80E5}" dt="2025-03-12T14:55:39.098" v="30"/>
          <ac:spMkLst>
            <pc:docMk/>
            <pc:sldMk cId="1665729588" sldId="284"/>
            <ac:spMk id="7" creationId="{BA89146A-72E1-E747-876A-94133E2EBB0D}"/>
          </ac:spMkLst>
        </pc:spChg>
        <pc:spChg chg="mod">
          <ac:chgData name="Ģirts Ozoliņš" userId="S::girts.ozolins_cfi.lu.lv#ext#@universityoflatvia387.onmicrosoft.com::249a0a4e-be50-47ab-b1b2-9e2082dc3ba7" providerId="AD" clId="Web-{C43EB62D-FE96-FDA3-D3C0-5ADD1F3D80E5}" dt="2025-03-12T14:57:11.850" v="39"/>
          <ac:spMkLst>
            <pc:docMk/>
            <pc:sldMk cId="1665729588" sldId="284"/>
            <ac:spMk id="8" creationId="{4E7F44C6-4FDD-C340-A3CB-F8E9A7DAAC6A}"/>
          </ac:spMkLst>
        </pc:spChg>
      </pc:sldChg>
      <pc:sldChg chg="modSp">
        <pc:chgData name="Ģirts Ozoliņš" userId="S::girts.ozolins_cfi.lu.lv#ext#@universityoflatvia387.onmicrosoft.com::249a0a4e-be50-47ab-b1b2-9e2082dc3ba7" providerId="AD" clId="Web-{C43EB62D-FE96-FDA3-D3C0-5ADD1F3D80E5}" dt="2025-03-12T14:53:34.689" v="11"/>
        <pc:sldMkLst>
          <pc:docMk/>
          <pc:sldMk cId="1408650437" sldId="285"/>
        </pc:sldMkLst>
        <pc:spChg chg="mod">
          <ac:chgData name="Ģirts Ozoliņš" userId="S::girts.ozolins_cfi.lu.lv#ext#@universityoflatvia387.onmicrosoft.com::249a0a4e-be50-47ab-b1b2-9e2082dc3ba7" providerId="AD" clId="Web-{C43EB62D-FE96-FDA3-D3C0-5ADD1F3D80E5}" dt="2025-03-12T14:53:34.689" v="11"/>
          <ac:spMkLst>
            <pc:docMk/>
            <pc:sldMk cId="1408650437" sldId="285"/>
            <ac:spMk id="3" creationId="{BA193E3F-D1CB-9C4B-82E5-90E358E153D0}"/>
          </ac:spMkLst>
        </pc:spChg>
      </pc:sldChg>
      <pc:sldChg chg="modSp">
        <pc:chgData name="Ģirts Ozoliņš" userId="S::girts.ozolins_cfi.lu.lv#ext#@universityoflatvia387.onmicrosoft.com::249a0a4e-be50-47ab-b1b2-9e2082dc3ba7" providerId="AD" clId="Web-{C43EB62D-FE96-FDA3-D3C0-5ADD1F3D80E5}" dt="2025-03-12T14:53:40.392" v="12"/>
        <pc:sldMkLst>
          <pc:docMk/>
          <pc:sldMk cId="4115310964" sldId="286"/>
        </pc:sldMkLst>
        <pc:spChg chg="mod">
          <ac:chgData name="Ģirts Ozoliņš" userId="S::girts.ozolins_cfi.lu.lv#ext#@universityoflatvia387.onmicrosoft.com::249a0a4e-be50-47ab-b1b2-9e2082dc3ba7" providerId="AD" clId="Web-{C43EB62D-FE96-FDA3-D3C0-5ADD1F3D80E5}" dt="2025-03-12T14:53:40.392" v="12"/>
          <ac:spMkLst>
            <pc:docMk/>
            <pc:sldMk cId="4115310964" sldId="286"/>
            <ac:spMk id="3" creationId="{BA193E3F-D1CB-9C4B-82E5-90E358E153D0}"/>
          </ac:spMkLst>
        </pc:spChg>
      </pc:sldChg>
      <pc:sldChg chg="modSp">
        <pc:chgData name="Ģirts Ozoliņš" userId="S::girts.ozolins_cfi.lu.lv#ext#@universityoflatvia387.onmicrosoft.com::249a0a4e-be50-47ab-b1b2-9e2082dc3ba7" providerId="AD" clId="Web-{C43EB62D-FE96-FDA3-D3C0-5ADD1F3D80E5}" dt="2025-03-12T15:04:45.797" v="392"/>
        <pc:sldMkLst>
          <pc:docMk/>
          <pc:sldMk cId="178322697" sldId="287"/>
        </pc:sldMkLst>
        <pc:spChg chg="mod">
          <ac:chgData name="Ģirts Ozoliņš" userId="S::girts.ozolins_cfi.lu.lv#ext#@universityoflatvia387.onmicrosoft.com::249a0a4e-be50-47ab-b1b2-9e2082dc3ba7" providerId="AD" clId="Web-{C43EB62D-FE96-FDA3-D3C0-5ADD1F3D80E5}" dt="2025-03-12T15:04:45.797" v="392"/>
          <ac:spMkLst>
            <pc:docMk/>
            <pc:sldMk cId="178322697" sldId="287"/>
            <ac:spMk id="3" creationId="{BA193E3F-D1CB-9C4B-82E5-90E358E153D0}"/>
          </ac:spMkLst>
        </pc:spChg>
      </pc:sldChg>
      <pc:sldChg chg="modSp">
        <pc:chgData name="Ģirts Ozoliņš" userId="S::girts.ozolins_cfi.lu.lv#ext#@universityoflatvia387.onmicrosoft.com::249a0a4e-be50-47ab-b1b2-9e2082dc3ba7" providerId="AD" clId="Web-{C43EB62D-FE96-FDA3-D3C0-5ADD1F3D80E5}" dt="2025-03-12T14:54:02.080" v="24" actId="20577"/>
        <pc:sldMkLst>
          <pc:docMk/>
          <pc:sldMk cId="1762615598" sldId="288"/>
        </pc:sldMkLst>
        <pc:spChg chg="mod">
          <ac:chgData name="Ģirts Ozoliņš" userId="S::girts.ozolins_cfi.lu.lv#ext#@universityoflatvia387.onmicrosoft.com::249a0a4e-be50-47ab-b1b2-9e2082dc3ba7" providerId="AD" clId="Web-{C43EB62D-FE96-FDA3-D3C0-5ADD1F3D80E5}" dt="2025-03-12T14:54:02.080" v="24" actId="20577"/>
          <ac:spMkLst>
            <pc:docMk/>
            <pc:sldMk cId="1762615598" sldId="288"/>
            <ac:spMk id="3" creationId="{BA193E3F-D1CB-9C4B-82E5-90E358E153D0}"/>
          </ac:spMkLst>
        </pc:spChg>
      </pc:sldChg>
      <pc:sldChg chg="modSp">
        <pc:chgData name="Ģirts Ozoliņš" userId="S::girts.ozolins_cfi.lu.lv#ext#@universityoflatvia387.onmicrosoft.com::249a0a4e-be50-47ab-b1b2-9e2082dc3ba7" providerId="AD" clId="Web-{C43EB62D-FE96-FDA3-D3C0-5ADD1F3D80E5}" dt="2025-03-12T14:54:18.674" v="25"/>
        <pc:sldMkLst>
          <pc:docMk/>
          <pc:sldMk cId="3275063575" sldId="289"/>
        </pc:sldMkLst>
        <pc:spChg chg="mod">
          <ac:chgData name="Ģirts Ozoliņš" userId="S::girts.ozolins_cfi.lu.lv#ext#@universityoflatvia387.onmicrosoft.com::249a0a4e-be50-47ab-b1b2-9e2082dc3ba7" providerId="AD" clId="Web-{C43EB62D-FE96-FDA3-D3C0-5ADD1F3D80E5}" dt="2025-03-12T14:54:18.674" v="25"/>
          <ac:spMkLst>
            <pc:docMk/>
            <pc:sldMk cId="3275063575" sldId="289"/>
            <ac:spMk id="3" creationId="{BA193E3F-D1CB-9C4B-82E5-90E358E153D0}"/>
          </ac:spMkLst>
        </pc:spChg>
      </pc:sldChg>
      <pc:sldChg chg="modSp">
        <pc:chgData name="Ģirts Ozoliņš" userId="S::girts.ozolins_cfi.lu.lv#ext#@universityoflatvia387.onmicrosoft.com::249a0a4e-be50-47ab-b1b2-9e2082dc3ba7" providerId="AD" clId="Web-{C43EB62D-FE96-FDA3-D3C0-5ADD1F3D80E5}" dt="2025-03-12T15:04:11.812" v="391"/>
        <pc:sldMkLst>
          <pc:docMk/>
          <pc:sldMk cId="1236562299" sldId="290"/>
        </pc:sldMkLst>
        <pc:spChg chg="mod">
          <ac:chgData name="Ģirts Ozoliņš" userId="S::girts.ozolins_cfi.lu.lv#ext#@universityoflatvia387.onmicrosoft.com::249a0a4e-be50-47ab-b1b2-9e2082dc3ba7" providerId="AD" clId="Web-{C43EB62D-FE96-FDA3-D3C0-5ADD1F3D80E5}" dt="2025-03-12T15:02:49.091" v="265" actId="20577"/>
          <ac:spMkLst>
            <pc:docMk/>
            <pc:sldMk cId="1236562299" sldId="290"/>
            <ac:spMk id="3" creationId="{BA193E3F-D1CB-9C4B-82E5-90E358E153D0}"/>
          </ac:spMkLst>
        </pc:spChg>
        <pc:graphicFrameChg chg="mod modGraphic">
          <ac:chgData name="Ģirts Ozoliņš" userId="S::girts.ozolins_cfi.lu.lv#ext#@universityoflatvia387.onmicrosoft.com::249a0a4e-be50-47ab-b1b2-9e2082dc3ba7" providerId="AD" clId="Web-{C43EB62D-FE96-FDA3-D3C0-5ADD1F3D80E5}" dt="2025-03-12T15:04:11.812" v="391"/>
          <ac:graphicFrameMkLst>
            <pc:docMk/>
            <pc:sldMk cId="1236562299" sldId="290"/>
            <ac:graphicFrameMk id="8" creationId="{88B142A5-5844-514A-BE86-ADBF61F44443}"/>
          </ac:graphicFrameMkLst>
        </pc:graphicFrameChg>
      </pc:sldChg>
      <pc:sldChg chg="modSp">
        <pc:chgData name="Ģirts Ozoliņš" userId="S::girts.ozolins_cfi.lu.lv#ext#@universityoflatvia387.onmicrosoft.com::249a0a4e-be50-47ab-b1b2-9e2082dc3ba7" providerId="AD" clId="Web-{C43EB62D-FE96-FDA3-D3C0-5ADD1F3D80E5}" dt="2025-03-12T15:03:36.077" v="267"/>
        <pc:sldMkLst>
          <pc:docMk/>
          <pc:sldMk cId="2035276576" sldId="291"/>
        </pc:sldMkLst>
        <pc:spChg chg="mod">
          <ac:chgData name="Ģirts Ozoliņš" userId="S::girts.ozolins_cfi.lu.lv#ext#@universityoflatvia387.onmicrosoft.com::249a0a4e-be50-47ab-b1b2-9e2082dc3ba7" providerId="AD" clId="Web-{C43EB62D-FE96-FDA3-D3C0-5ADD1F3D80E5}" dt="2025-03-12T15:02:40.794" v="261" actId="20577"/>
          <ac:spMkLst>
            <pc:docMk/>
            <pc:sldMk cId="2035276576" sldId="291"/>
            <ac:spMk id="3" creationId="{BA193E3F-D1CB-9C4B-82E5-90E358E153D0}"/>
          </ac:spMkLst>
        </pc:spChg>
        <pc:graphicFrameChg chg="mod modGraphic">
          <ac:chgData name="Ģirts Ozoliņš" userId="S::girts.ozolins_cfi.lu.lv#ext#@universityoflatvia387.onmicrosoft.com::249a0a4e-be50-47ab-b1b2-9e2082dc3ba7" providerId="AD" clId="Web-{C43EB62D-FE96-FDA3-D3C0-5ADD1F3D80E5}" dt="2025-03-12T15:03:36.077" v="267"/>
          <ac:graphicFrameMkLst>
            <pc:docMk/>
            <pc:sldMk cId="2035276576" sldId="291"/>
            <ac:graphicFrameMk id="11" creationId="{53FFD99D-4504-4B45-A166-D08154A2CE2A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1A296D-DF31-4F1C-9B42-4EDC3DBEF806}" type="datetimeFigureOut">
              <a:rPr lang="lv-LV" smtClean="0"/>
              <a:t>01.04.2025</a:t>
            </a:fld>
            <a:endParaRPr lang="lv-LV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CFBD26-EC43-4658-88AD-E2FA29215212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7771604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5BA86E-6112-4AAB-9781-9855716935BF}" type="datetimeFigureOut">
              <a:rPr lang="lv-LV" smtClean="0"/>
              <a:t>01.04.2025</a:t>
            </a:fld>
            <a:endParaRPr lang="lv-LV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v-LV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A9D82C-B89C-4E0C-BBE9-6D8599F175C0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02730707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65EDAE-A3A6-A043-B211-DB62216EB3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FC0AF6-F681-3A4D-8BFC-2F92C253D6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LV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A501FB-C2D4-2A4C-B515-A75891CD43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F3F67-00D9-4140-BF00-1464484408D6}" type="datetimeFigureOut">
              <a:rPr lang="en-LV" smtClean="0"/>
              <a:t>04/01/2025</a:t>
            </a:fld>
            <a:endParaRPr lang="en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C583A1-F46C-A643-8821-AF00EB612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B8DFC0-68CD-1F42-8B52-864D0296F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36C99-CA20-CC41-8B4A-D1CE510726A9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22991652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E43BA3-D915-5F46-A7FD-80EB556D6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DAFFE4-D77C-AE46-87B9-11DD301748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8E702A-B97A-7B40-9529-1B2528150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F3F67-00D9-4140-BF00-1464484408D6}" type="datetimeFigureOut">
              <a:rPr lang="en-LV" smtClean="0"/>
              <a:t>04/01/2025</a:t>
            </a:fld>
            <a:endParaRPr lang="en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32B45E-4F9D-9B41-A51F-AD80363C7D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164B05-C4FE-E142-AE21-B15A2F4F1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36C99-CA20-CC41-8B4A-D1CE510726A9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920031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2F10340-F8A2-6149-8B47-659D4A4207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847EE4-8129-634F-BCFB-92B2022C11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1392D6-338C-DC4A-A5AD-8E2CE1EF0B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F3F67-00D9-4140-BF00-1464484408D6}" type="datetimeFigureOut">
              <a:rPr lang="en-LV" smtClean="0"/>
              <a:t>04/01/2025</a:t>
            </a:fld>
            <a:endParaRPr lang="en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3DFCF9-5E5C-E944-80B7-194AA01393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CEA2D7-C5D5-F845-AA0D-F36C9A549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36C99-CA20-CC41-8B4A-D1CE510726A9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247735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A2FF3-B73E-174B-BBE9-A07D7B98B2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1E6096-3497-A245-96B3-A94B50FA45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03053C-D113-554C-9A1B-E63507EBC1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F3F67-00D9-4140-BF00-1464484408D6}" type="datetimeFigureOut">
              <a:rPr lang="en-LV" smtClean="0"/>
              <a:t>04/01/2025</a:t>
            </a:fld>
            <a:endParaRPr lang="en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1658A0-7736-E944-A48C-0BDC87265D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1296-EB89-7B49-BE59-BADB53FCB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36C99-CA20-CC41-8B4A-D1CE510726A9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68738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25A7C-4BF8-2946-91F8-33139B4867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4CBC12-B9AF-804B-8D7A-C36B3A4B9A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E73DBF-5F50-624E-ADEF-2CC077AE8D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F3F67-00D9-4140-BF00-1464484408D6}" type="datetimeFigureOut">
              <a:rPr lang="en-LV" smtClean="0"/>
              <a:t>04/01/2025</a:t>
            </a:fld>
            <a:endParaRPr lang="en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7F38A4-BC23-DA41-977E-F3C08ADBA6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6F3780-B4A6-E548-8749-D758B5AAF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36C99-CA20-CC41-8B4A-D1CE510726A9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2811488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A28F04-5799-914C-B57F-340A278582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BD6E6F-756C-3E4B-A460-2560F66977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76CAF7-025B-4A44-BC9C-F9849C0E7B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E7E9A5-43F6-F34C-ABB5-38C3D55A9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F3F67-00D9-4140-BF00-1464484408D6}" type="datetimeFigureOut">
              <a:rPr lang="en-LV" smtClean="0"/>
              <a:t>04/01/2025</a:t>
            </a:fld>
            <a:endParaRPr lang="en-LV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B04515-1810-F443-9B8F-B11BB57035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31EDBA-01A5-6348-B792-A40E48B785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36C99-CA20-CC41-8B4A-D1CE510726A9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168218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1B4275-3EB7-8C46-872D-649459502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1154A8-15D3-0242-BBA3-6688A5E89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B79F21-AFE3-8845-BD89-1FF801A9E6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2148C6A-28E5-5846-BBD9-CCB48FC5A8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033EBB7-9925-2F47-8F15-116B25D470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CD1B361-F0EB-1647-89C9-48B2BB3A89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F3F67-00D9-4140-BF00-1464484408D6}" type="datetimeFigureOut">
              <a:rPr lang="en-LV" smtClean="0"/>
              <a:t>04/01/2025</a:t>
            </a:fld>
            <a:endParaRPr lang="en-LV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6B1FDA-F1FF-6945-ADFF-B832489E3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7502A9D-20A3-F949-B772-4B3C703CC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36C99-CA20-CC41-8B4A-D1CE510726A9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1590956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FE15AB-27BF-B04B-8E6C-28FBA823AF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F3DF8B2-BEC3-DA41-8B0A-C9F8A8EE40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F3F67-00D9-4140-BF00-1464484408D6}" type="datetimeFigureOut">
              <a:rPr lang="en-LV" smtClean="0"/>
              <a:t>04/01/2025</a:t>
            </a:fld>
            <a:endParaRPr lang="en-LV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7AFE64-780B-274A-B7F3-D81F3E88D0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007854-0DD5-3246-96B1-D99FBA7C81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36C99-CA20-CC41-8B4A-D1CE510726A9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165787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6FEB68D-A0EC-874D-A181-F31D177346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F3F67-00D9-4140-BF00-1464484408D6}" type="datetimeFigureOut">
              <a:rPr lang="en-LV" smtClean="0"/>
              <a:t>04/01/2025</a:t>
            </a:fld>
            <a:endParaRPr lang="en-LV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32154C2-025A-CD44-9F2C-9EB038FCCB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1F278E-5F5C-EE42-8C18-3B1742522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36C99-CA20-CC41-8B4A-D1CE510726A9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2414273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F5635D-0C14-9C48-97E9-9FAEE8E10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FD8D08-44E8-9D4A-A18A-2EBE2F9D2E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95C244-7B22-4442-95AC-1B04B32198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56353A-F488-574D-BDC7-6EF2BEF23A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F3F67-00D9-4140-BF00-1464484408D6}" type="datetimeFigureOut">
              <a:rPr lang="en-LV" smtClean="0"/>
              <a:t>04/01/2025</a:t>
            </a:fld>
            <a:endParaRPr lang="en-LV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1D0A3F-0EF0-B145-A878-C43B20C266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E44E4E-A959-234B-B5F7-C92C62E6B9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36C99-CA20-CC41-8B4A-D1CE510726A9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2825564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3BE88-08F6-F34E-858C-8C99EEA9A3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038CC96-EAE0-BF4E-A898-F72C84FBA7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LV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45A911-141C-F44F-9220-625F78B242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6CA83E-E43B-EE4C-8706-8F69F2728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F3F67-00D9-4140-BF00-1464484408D6}" type="datetimeFigureOut">
              <a:rPr lang="en-LV" smtClean="0"/>
              <a:t>04/01/2025</a:t>
            </a:fld>
            <a:endParaRPr lang="en-LV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7304B4-8C8C-3F4E-B66D-AA182076C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24D735-0BC2-694F-9180-08E30084A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36C99-CA20-CC41-8B4A-D1CE510726A9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2091743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403AAD-D30A-5A4C-A37C-1E05ABFE8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E28CD5-59A6-F04E-91C6-BE0DE02F2E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D07189-BB27-A548-9DD3-4FFF4A98724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6F3F67-00D9-4140-BF00-1464484408D6}" type="datetimeFigureOut">
              <a:rPr lang="en-LV" smtClean="0"/>
              <a:t>04/01/2025</a:t>
            </a:fld>
            <a:endParaRPr lang="en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9DC803-0A30-9F43-872B-CBCF6796C4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0D86ED-4DEC-F647-8B83-087A2B0163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836C99-CA20-CC41-8B4A-D1CE510726A9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977052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LV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hatgpt.com/g/g-K8IfLOeRD-tam-sam-som-calculator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A screen shot of a computer&#10;&#10;AI-generated content may be incorrect.">
            <a:extLst>
              <a:ext uri="{FF2B5EF4-FFF2-40B4-BE49-F238E27FC236}">
                <a16:creationId xmlns:a16="http://schemas.microsoft.com/office/drawing/2014/main" id="{50B16893-EDDA-F348-8494-489F528FEA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Virsraksts 1">
            <a:extLst>
              <a:ext uri="{FF2B5EF4-FFF2-40B4-BE49-F238E27FC236}">
                <a16:creationId xmlns:a16="http://schemas.microsoft.com/office/drawing/2014/main" id="{A0F45CD8-4C1C-6048-965C-051B85D3DA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6913" y="2806700"/>
            <a:ext cx="5718175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pto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lv-LV" sz="4800" b="1" dirty="0" err="1">
                <a:solidFill>
                  <a:srgbClr val="0D7D84"/>
                </a:solidFill>
                <a:latin typeface="Bahnschrift "/>
                <a:cs typeface="Calibri Light" panose="020F0302020204030204" pitchFamily="34" charset="0"/>
              </a:rPr>
              <a:t>Your</a:t>
            </a:r>
            <a:r>
              <a:rPr lang="lv-LV" sz="4800" b="1" dirty="0">
                <a:solidFill>
                  <a:srgbClr val="0D7D84"/>
                </a:solidFill>
                <a:latin typeface="Bahnschrift "/>
                <a:cs typeface="Calibri Light" panose="020F0302020204030204" pitchFamily="34" charset="0"/>
              </a:rPr>
              <a:t> Project </a:t>
            </a:r>
            <a:r>
              <a:rPr lang="lv-LV" sz="4800" b="1" dirty="0" err="1">
                <a:solidFill>
                  <a:srgbClr val="0D7D84"/>
                </a:solidFill>
                <a:latin typeface="Bahnschrift "/>
                <a:cs typeface="Calibri Light" panose="020F0302020204030204" pitchFamily="34" charset="0"/>
              </a:rPr>
              <a:t>title</a:t>
            </a:r>
            <a:r>
              <a:rPr lang="lv-LV" sz="4800" b="1" dirty="0">
                <a:solidFill>
                  <a:srgbClr val="0D7D84"/>
                </a:solidFill>
                <a:latin typeface="Bahnschrift "/>
                <a:cs typeface="Calibri Light" panose="020F0302020204030204" pitchFamily="34" charset="0"/>
              </a:rPr>
              <a:t> / </a:t>
            </a:r>
            <a:r>
              <a:rPr lang="lv-LV" sz="4800" b="1" dirty="0" err="1">
                <a:solidFill>
                  <a:srgbClr val="0D7D84"/>
                </a:solidFill>
                <a:latin typeface="Bahnschrift "/>
                <a:cs typeface="Calibri Light" panose="020F0302020204030204" pitchFamily="34" charset="0"/>
              </a:rPr>
              <a:t>Acronym</a:t>
            </a:r>
            <a:endParaRPr lang="lv-LV" altLang="en-LV" sz="4800" b="1" dirty="0">
              <a:solidFill>
                <a:srgbClr val="0D7D84"/>
              </a:solidFill>
              <a:latin typeface="Bahnschrift "/>
              <a:cs typeface="Calibri Light" panose="020F0302020204030204" pitchFamily="34" charset="0"/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6366443C-4E80-A54E-BC5F-CAFD84343110}"/>
              </a:ext>
            </a:extLst>
          </p:cNvPr>
          <p:cNvSpPr/>
          <p:nvPr/>
        </p:nvSpPr>
        <p:spPr>
          <a:xfrm>
            <a:off x="1713129" y="1693229"/>
            <a:ext cx="3437841" cy="958556"/>
          </a:xfrm>
          <a:prstGeom prst="roundRect">
            <a:avLst/>
          </a:prstGeom>
          <a:solidFill>
            <a:srgbClr val="353535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>
              <a:defRPr/>
            </a:pPr>
            <a:r>
              <a:rPr lang="en-US" sz="1050" dirty="0">
                <a:solidFill>
                  <a:prstClr val="white"/>
                </a:solidFill>
                <a:latin typeface=""/>
              </a:rPr>
              <a:t>THIS </a:t>
            </a:r>
            <a:r>
              <a:rPr lang="lv-LV" sz="1050" dirty="0">
                <a:solidFill>
                  <a:prstClr val="white"/>
                </a:solidFill>
                <a:latin typeface=""/>
              </a:rPr>
              <a:t>TEMPLATE</a:t>
            </a:r>
            <a:r>
              <a:rPr lang="en-US" sz="1050" dirty="0">
                <a:solidFill>
                  <a:prstClr val="white"/>
                </a:solidFill>
                <a:latin typeface=""/>
              </a:rPr>
              <a:t> HAS BEEN DESIGNED BY THE BIOPHOT MANAGEMENT TEAM FOR RESEARCHERS APPL</a:t>
            </a:r>
            <a:r>
              <a:rPr lang="lv-LV" sz="1050" dirty="0">
                <a:solidFill>
                  <a:prstClr val="white"/>
                </a:solidFill>
                <a:latin typeface=""/>
              </a:rPr>
              <a:t>YING</a:t>
            </a:r>
            <a:r>
              <a:rPr lang="en-US" sz="1050" dirty="0">
                <a:solidFill>
                  <a:prstClr val="white"/>
                </a:solidFill>
                <a:latin typeface=""/>
              </a:rPr>
              <a:t> </a:t>
            </a:r>
            <a:r>
              <a:rPr lang="lv-LV" sz="1050" dirty="0">
                <a:solidFill>
                  <a:prstClr val="white"/>
                </a:solidFill>
                <a:latin typeface=""/>
              </a:rPr>
              <a:t>FOR THE P</a:t>
            </a:r>
            <a:r>
              <a:rPr lang="en-US" sz="1050" dirty="0">
                <a:solidFill>
                  <a:prstClr val="white"/>
                </a:solidFill>
                <a:latin typeface=""/>
              </a:rPr>
              <a:t>RE-SELECTION STAGE</a:t>
            </a:r>
            <a:r>
              <a:rPr lang="lv-LV" sz="1050" dirty="0">
                <a:solidFill>
                  <a:prstClr val="white"/>
                </a:solidFill>
                <a:latin typeface=""/>
              </a:rPr>
              <a:t> OF THE </a:t>
            </a:r>
            <a:endParaRPr lang="en-US" sz="1050" dirty="0">
              <a:solidFill>
                <a:prstClr val="white"/>
              </a:solidFill>
              <a:latin typeface=""/>
            </a:endParaRPr>
          </a:p>
          <a:p>
            <a:pPr lvl="0" algn="ctr" defTabSz="914400">
              <a:defRPr/>
            </a:pPr>
            <a:r>
              <a:rPr lang="en-US" sz="1050" dirty="0">
                <a:solidFill>
                  <a:prstClr val="white"/>
                </a:solidFill>
                <a:latin typeface=""/>
              </a:rPr>
              <a:t>1st BIOPHOT OPEN CALL </a:t>
            </a:r>
            <a:endParaRPr lang="en-LV" sz="1050" dirty="0">
              <a:solidFill>
                <a:prstClr val="white"/>
              </a:solidFill>
              <a:latin typeface="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C59A84F4-4C40-4244-8804-4B70DCBC22D2}"/>
              </a:ext>
            </a:extLst>
          </p:cNvPr>
          <p:cNvSpPr/>
          <p:nvPr/>
        </p:nvSpPr>
        <p:spPr>
          <a:xfrm>
            <a:off x="6944935" y="1677833"/>
            <a:ext cx="3464814" cy="759466"/>
          </a:xfrm>
          <a:prstGeom prst="roundRect">
            <a:avLst/>
          </a:prstGeom>
          <a:solidFill>
            <a:srgbClr val="353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93345" marR="198755" lvl="0" indent="0" algn="l" defTabSz="914400" rtl="0" eaLnBrk="1" fontAlgn="auto" latinLnBrk="0" hangingPunct="1">
              <a:lnSpc>
                <a:spcPct val="96000"/>
              </a:lnSpc>
              <a:spcBef>
                <a:spcPts val="37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50" dirty="0">
                <a:solidFill>
                  <a:prstClr val="white"/>
                </a:solidFill>
                <a:latin typeface=""/>
              </a:rPr>
              <a:t>THESE NOTES WILL GUIDE YOU THROUGH THE TEMPLATE. PLEASE CONSULT WITH BIOPHOT MENTORS IF YOU HAVE ANY QUESTIONS</a:t>
            </a:r>
            <a:endParaRPr lang="en-LV" sz="1050" dirty="0">
              <a:solidFill>
                <a:prstClr val="white"/>
              </a:solidFill>
              <a:latin typeface="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BEAFF357-CA10-F54D-B14E-CF07F9926B5E}"/>
              </a:ext>
            </a:extLst>
          </p:cNvPr>
          <p:cNvSpPr/>
          <p:nvPr/>
        </p:nvSpPr>
        <p:spPr>
          <a:xfrm>
            <a:off x="1686155" y="4790573"/>
            <a:ext cx="3572625" cy="1119997"/>
          </a:xfrm>
          <a:prstGeom prst="roundRect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defTabSz="914400">
              <a:spcBef>
                <a:spcPts val="1240"/>
              </a:spcBef>
              <a:defRPr/>
            </a:pPr>
            <a:r>
              <a:rPr lang="en-US" sz="1050" dirty="0">
                <a:solidFill>
                  <a:prstClr val="white"/>
                </a:solidFill>
                <a:latin typeface=""/>
              </a:rPr>
              <a:t>IT IS AN EXAMPLE PITCH DECK</a:t>
            </a:r>
            <a:r>
              <a:rPr lang="lv-LV" sz="1050" dirty="0">
                <a:solidFill>
                  <a:prstClr val="white"/>
                </a:solidFill>
                <a:latin typeface=""/>
              </a:rPr>
              <a:t> TEMPLATE</a:t>
            </a:r>
            <a:r>
              <a:rPr lang="en-US" sz="1050" dirty="0">
                <a:solidFill>
                  <a:prstClr val="white"/>
                </a:solidFill>
                <a:latin typeface=""/>
              </a:rPr>
              <a:t> OF BIOPHOT INDUSTRY PITCH. PLEASE STICK TO THIS FORMAT, IF POSSIBLE. AND PLEASE CONTACT US IF WE CAN HELP AT </a:t>
            </a:r>
            <a:br>
              <a:rPr lang="en-US" sz="1050" dirty="0">
                <a:solidFill>
                  <a:prstClr val="white"/>
                </a:solidFill>
                <a:latin typeface=""/>
              </a:rPr>
            </a:br>
            <a:r>
              <a:rPr lang="en-US" sz="1050" dirty="0">
                <a:solidFill>
                  <a:prstClr val="white"/>
                </a:solidFill>
                <a:latin typeface=""/>
              </a:rPr>
              <a:t>BIOPHOT@OSI.LV</a:t>
            </a:r>
            <a:endParaRPr lang="en-LV" sz="1050" dirty="0">
              <a:solidFill>
                <a:prstClr val="white"/>
              </a:solidFill>
              <a:latin typeface="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A89146A-72E1-E747-876A-94133E2EBB0D}"/>
              </a:ext>
            </a:extLst>
          </p:cNvPr>
          <p:cNvSpPr/>
          <p:nvPr/>
        </p:nvSpPr>
        <p:spPr>
          <a:xfrm>
            <a:off x="6944935" y="4891530"/>
            <a:ext cx="3464814" cy="848217"/>
          </a:xfrm>
          <a:prstGeom prst="roundRect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50" dirty="0">
                <a:solidFill>
                  <a:prstClr val="white"/>
                </a:solidFill>
                <a:latin typeface=""/>
              </a:rPr>
              <a:t>WE HOPE THIS WILL HELP YOU UNDERSTAND THE DIFFERENCE BETWEEN A PITCH AND A RESEARCH PRESENTATION</a:t>
            </a:r>
            <a:endParaRPr lang="en-LV" sz="1050" dirty="0">
              <a:solidFill>
                <a:prstClr val="white"/>
              </a:solidFill>
              <a:latin typeface="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7F44C6-4FDD-C340-A3CB-F8E9A7DAAC6A}"/>
              </a:ext>
            </a:extLst>
          </p:cNvPr>
          <p:cNvSpPr txBox="1"/>
          <p:nvPr/>
        </p:nvSpPr>
        <p:spPr>
          <a:xfrm>
            <a:off x="243955" y="3104479"/>
            <a:ext cx="1626920" cy="147732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LV" dirty="0">
                <a:solidFill>
                  <a:srgbClr val="353535"/>
                </a:solidFill>
                <a:latin typeface="Source Sans Pro"/>
                <a:ea typeface="Source Sans Pro"/>
              </a:rPr>
              <a:t>Please delete these notes from the final pitchdeck version!</a:t>
            </a:r>
          </a:p>
        </p:txBody>
      </p:sp>
      <p:sp>
        <p:nvSpPr>
          <p:cNvPr id="9" name="Right Arrow 8">
            <a:extLst>
              <a:ext uri="{FF2B5EF4-FFF2-40B4-BE49-F238E27FC236}">
                <a16:creationId xmlns:a16="http://schemas.microsoft.com/office/drawing/2014/main" id="{D2DF7822-CC30-424D-955C-B55D8D432A37}"/>
              </a:ext>
            </a:extLst>
          </p:cNvPr>
          <p:cNvSpPr/>
          <p:nvPr/>
        </p:nvSpPr>
        <p:spPr>
          <a:xfrm rot="18585444">
            <a:off x="1774104" y="3078943"/>
            <a:ext cx="712519" cy="421929"/>
          </a:xfrm>
          <a:prstGeom prst="rightArrow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V"/>
          </a:p>
        </p:txBody>
      </p:sp>
      <p:sp>
        <p:nvSpPr>
          <p:cNvPr id="10" name="Right Arrow 9">
            <a:extLst>
              <a:ext uri="{FF2B5EF4-FFF2-40B4-BE49-F238E27FC236}">
                <a16:creationId xmlns:a16="http://schemas.microsoft.com/office/drawing/2014/main" id="{B7B4FE7C-C63A-CE4F-9026-13E3D290120F}"/>
              </a:ext>
            </a:extLst>
          </p:cNvPr>
          <p:cNvSpPr/>
          <p:nvPr/>
        </p:nvSpPr>
        <p:spPr>
          <a:xfrm rot="2658359">
            <a:off x="1795331" y="3971030"/>
            <a:ext cx="712519" cy="421929"/>
          </a:xfrm>
          <a:prstGeom prst="rightArrow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1665729588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A screen shot of a computer&#10;&#10;AI-generated content may be incorrect.">
            <a:extLst>
              <a:ext uri="{FF2B5EF4-FFF2-40B4-BE49-F238E27FC236}">
                <a16:creationId xmlns:a16="http://schemas.microsoft.com/office/drawing/2014/main" id="{6EC59010-B3A1-8A46-BD19-F2EE86B60E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6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Virsraksts 1">
            <a:extLst>
              <a:ext uri="{FF2B5EF4-FFF2-40B4-BE49-F238E27FC236}">
                <a16:creationId xmlns:a16="http://schemas.microsoft.com/office/drawing/2014/main" id="{670AEB0A-D297-F34B-8229-E518DA0557B6}"/>
              </a:ext>
            </a:extLst>
          </p:cNvPr>
          <p:cNvSpPr txBox="1"/>
          <p:nvPr/>
        </p:nvSpPr>
        <p:spPr>
          <a:xfrm>
            <a:off x="2474238" y="2806705"/>
            <a:ext cx="7243520" cy="124459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rmAutofit fontScale="92500"/>
          </a:bodyPr>
          <a:lstStyle/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lv-LV" sz="4800" b="1" i="0" u="none" strike="noStrike" kern="1200" cap="none" spc="0" baseline="0" dirty="0">
                <a:solidFill>
                  <a:srgbClr val="0D7D84"/>
                </a:solidFill>
                <a:uFillTx/>
                <a:latin typeface="Bahnschrift "/>
                <a:cs typeface="Calibri Light"/>
              </a:rPr>
              <a:t>THANK YOU! QUESTIONS?</a:t>
            </a:r>
            <a:br>
              <a:rPr lang="lv-LV" sz="4800" b="1" i="0" u="none" strike="noStrike" kern="1200" cap="none" spc="0" baseline="0" dirty="0">
                <a:solidFill>
                  <a:srgbClr val="0D7D84"/>
                </a:solidFill>
                <a:uFillTx/>
                <a:latin typeface="Bahnschrift "/>
                <a:cs typeface="Calibri Light"/>
              </a:rPr>
            </a:br>
            <a:r>
              <a:rPr lang="lv-LV" sz="3200" b="1" i="0" u="none" strike="noStrike" kern="1200" cap="none" spc="0" baseline="0" dirty="0">
                <a:solidFill>
                  <a:srgbClr val="0D7D84"/>
                </a:solidFill>
                <a:uFillTx/>
                <a:latin typeface="Bahnschrift "/>
                <a:cs typeface="Calibri Light"/>
              </a:rPr>
              <a:t>[</a:t>
            </a:r>
            <a:r>
              <a:rPr lang="lv-LV" sz="3200" b="1" i="0" u="none" strike="noStrike" kern="1200" cap="none" spc="0" baseline="0" dirty="0" err="1">
                <a:solidFill>
                  <a:srgbClr val="0D7D84"/>
                </a:solidFill>
                <a:uFillTx/>
                <a:latin typeface="Bahnschrift "/>
                <a:cs typeface="Calibri Light"/>
              </a:rPr>
              <a:t>Contacts</a:t>
            </a:r>
            <a:r>
              <a:rPr lang="lv-LV" sz="3200" b="1" i="0" u="none" strike="noStrike" kern="1200" cap="none" spc="0" baseline="0" dirty="0">
                <a:solidFill>
                  <a:srgbClr val="0D7D84"/>
                </a:solidFill>
                <a:uFillTx/>
                <a:latin typeface="Bahnschrift "/>
                <a:cs typeface="Calibri Light"/>
              </a:rPr>
              <a:t> </a:t>
            </a:r>
            <a:r>
              <a:rPr lang="lv-LV" sz="3200" b="1" i="0" u="none" strike="noStrike" kern="1200" cap="none" spc="0" baseline="0" dirty="0" err="1">
                <a:solidFill>
                  <a:srgbClr val="0D7D84"/>
                </a:solidFill>
                <a:uFillTx/>
                <a:latin typeface="Bahnschrift "/>
                <a:cs typeface="Calibri Light"/>
              </a:rPr>
              <a:t>of</a:t>
            </a:r>
            <a:r>
              <a:rPr lang="lv-LV" sz="3200" b="1" i="0" u="none" strike="noStrike" kern="1200" cap="none" spc="0" baseline="0" dirty="0">
                <a:solidFill>
                  <a:srgbClr val="0D7D84"/>
                </a:solidFill>
                <a:uFillTx/>
                <a:latin typeface="Bahnschrift "/>
                <a:cs typeface="Calibri Light"/>
              </a:rPr>
              <a:t> </a:t>
            </a:r>
            <a:r>
              <a:rPr lang="lv-LV" sz="3200" b="1" i="0" u="none" strike="noStrike" kern="1200" cap="none" spc="0" baseline="0" dirty="0" err="1">
                <a:solidFill>
                  <a:srgbClr val="0D7D84"/>
                </a:solidFill>
                <a:uFillTx/>
                <a:latin typeface="Bahnschrift "/>
                <a:cs typeface="Calibri Light"/>
              </a:rPr>
              <a:t>the</a:t>
            </a:r>
            <a:r>
              <a:rPr lang="lv-LV" sz="3200" b="1" i="0" u="none" strike="noStrike" kern="1200" cap="none" spc="0" baseline="0" dirty="0">
                <a:solidFill>
                  <a:srgbClr val="0D7D84"/>
                </a:solidFill>
                <a:uFillTx/>
                <a:latin typeface="Bahnschrift "/>
                <a:cs typeface="Calibri Light"/>
              </a:rPr>
              <a:t> Project </a:t>
            </a:r>
            <a:r>
              <a:rPr lang="lv-LV" sz="3200" b="1" i="0" u="none" strike="noStrike" kern="1200" cap="none" spc="0" baseline="0" dirty="0" err="1">
                <a:solidFill>
                  <a:srgbClr val="0D7D84"/>
                </a:solidFill>
                <a:uFillTx/>
                <a:latin typeface="Bahnschrift "/>
                <a:cs typeface="Calibri Light"/>
              </a:rPr>
              <a:t>leader</a:t>
            </a:r>
            <a:r>
              <a:rPr lang="lv-LV" sz="3200" b="1" i="0" u="none" strike="noStrike" kern="1200" cap="none" spc="0" baseline="0" dirty="0">
                <a:solidFill>
                  <a:srgbClr val="0D7D84"/>
                </a:solidFill>
                <a:uFillTx/>
                <a:latin typeface="Bahnschrift "/>
                <a:cs typeface="Calibri Light"/>
              </a:rPr>
              <a:t>/ </a:t>
            </a:r>
            <a:r>
              <a:rPr lang="lv-LV" sz="3200" b="1" i="0" u="none" strike="noStrike" kern="1200" cap="none" spc="0" baseline="0" dirty="0" err="1">
                <a:solidFill>
                  <a:srgbClr val="0D7D84"/>
                </a:solidFill>
                <a:uFillTx/>
                <a:latin typeface="Bahnschrift "/>
                <a:cs typeface="Calibri Light"/>
              </a:rPr>
              <a:t>applicant</a:t>
            </a:r>
            <a:r>
              <a:rPr lang="lv-LV" sz="3200" b="1" i="0" u="none" strike="noStrike" kern="1200" cap="none" spc="0" baseline="0" dirty="0">
                <a:solidFill>
                  <a:srgbClr val="0D7D84"/>
                </a:solidFill>
                <a:uFillTx/>
                <a:latin typeface="Bahnschrift "/>
                <a:cs typeface="Calibri Light"/>
              </a:rPr>
              <a:t>]</a:t>
            </a:r>
            <a:endParaRPr lang="lv-LV" sz="4800" b="1" i="0" u="none" strike="noStrike" kern="1200" cap="none" spc="0" baseline="0" dirty="0">
              <a:solidFill>
                <a:srgbClr val="0D7D84"/>
              </a:solidFill>
              <a:uFillTx/>
              <a:latin typeface="Bahnschrift "/>
            </a:endParaRPr>
          </a:p>
        </p:txBody>
      </p:sp>
      <p:pic>
        <p:nvPicPr>
          <p:cNvPr id="4" name="Picture 11" descr="A blue and black letter&#10;&#10;AI-generated content may be incorrect.">
            <a:extLst>
              <a:ext uri="{FF2B5EF4-FFF2-40B4-BE49-F238E27FC236}">
                <a16:creationId xmlns:a16="http://schemas.microsoft.com/office/drawing/2014/main" id="{AA64D10E-76BE-554F-8555-E976CC6CB1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326" y="648931"/>
            <a:ext cx="3760762" cy="638671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5008662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A white background with dots and lines&#10;&#10;AI-generated content may be incorrect.">
            <a:extLst>
              <a:ext uri="{FF2B5EF4-FFF2-40B4-BE49-F238E27FC236}">
                <a16:creationId xmlns:a16="http://schemas.microsoft.com/office/drawing/2014/main" id="{EF8BD796-9997-DA41-BF38-5027D50924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6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Satura vietturis 2">
            <a:extLst>
              <a:ext uri="{FF2B5EF4-FFF2-40B4-BE49-F238E27FC236}">
                <a16:creationId xmlns:a16="http://schemas.microsoft.com/office/drawing/2014/main" id="{BA193E3F-D1CB-9C4B-82E5-90E358E153D0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1559207" y="2371944"/>
            <a:ext cx="6965359" cy="435133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LV" sz="1800" dirty="0">
                <a:solidFill>
                  <a:srgbClr val="353535"/>
                </a:solidFill>
                <a:latin typeface="Source Sans Pro"/>
                <a:ea typeface="Source Sans Pro"/>
              </a:rPr>
              <a:t>Focus on one specific industry/niche</a:t>
            </a:r>
          </a:p>
          <a:p>
            <a:r>
              <a:rPr lang="en-LV" sz="1800" dirty="0">
                <a:solidFill>
                  <a:srgbClr val="353535"/>
                </a:solidFill>
                <a:latin typeface="Source Sans Pro"/>
                <a:ea typeface="Source Sans Pro"/>
              </a:rPr>
              <a:t>Who is the </a:t>
            </a:r>
            <a:r>
              <a:rPr lang="lv-LV" sz="1800" dirty="0">
                <a:solidFill>
                  <a:srgbClr val="353535"/>
                </a:solidFill>
                <a:latin typeface="Source Sans Pro"/>
                <a:ea typeface="Source Sans Pro"/>
              </a:rPr>
              <a:t>customer</a:t>
            </a:r>
            <a:r>
              <a:rPr lang="en-LV" sz="1800" dirty="0">
                <a:solidFill>
                  <a:srgbClr val="353535"/>
                </a:solidFill>
                <a:latin typeface="Source Sans Pro"/>
                <a:ea typeface="Source Sans Pro"/>
              </a:rPr>
              <a:t>: what pains / challenges </a:t>
            </a:r>
            <a:r>
              <a:rPr lang="lv-LV" sz="1800" dirty="0">
                <a:solidFill>
                  <a:srgbClr val="353535"/>
                </a:solidFill>
                <a:latin typeface="Source Sans Pro"/>
                <a:ea typeface="Source Sans Pro"/>
              </a:rPr>
              <a:t>it</a:t>
            </a:r>
            <a:r>
              <a:rPr lang="en-LV" sz="1800" dirty="0">
                <a:solidFill>
                  <a:srgbClr val="353535"/>
                </a:solidFill>
                <a:latin typeface="Source Sans Pro"/>
                <a:ea typeface="Source Sans Pro"/>
              </a:rPr>
              <a:t> face</a:t>
            </a:r>
            <a:r>
              <a:rPr lang="lv-LV" sz="1800" dirty="0">
                <a:solidFill>
                  <a:srgbClr val="353535"/>
                </a:solidFill>
                <a:latin typeface="Source Sans Pro"/>
                <a:ea typeface="Source Sans Pro"/>
              </a:rPr>
              <a:t>s</a:t>
            </a:r>
            <a:r>
              <a:rPr lang="en-LV" sz="1800" dirty="0">
                <a:solidFill>
                  <a:srgbClr val="353535"/>
                </a:solidFill>
                <a:latin typeface="Source Sans Pro"/>
                <a:ea typeface="Source Sans Pro"/>
              </a:rPr>
              <a:t> currently / needs they have</a:t>
            </a:r>
          </a:p>
          <a:p>
            <a:r>
              <a:rPr lang="en-LV" sz="1800" dirty="0">
                <a:solidFill>
                  <a:srgbClr val="353535"/>
                </a:solidFill>
                <a:latin typeface="Source Sans Pro"/>
                <a:ea typeface="Source Sans Pro"/>
              </a:rPr>
              <a:t>How important "big" is the problem [give some examples, people affected, businesses affected, geographically, global trend, EU investment focus area etc.]</a:t>
            </a:r>
          </a:p>
          <a:p>
            <a:r>
              <a:rPr lang="en-LV" sz="1800" dirty="0">
                <a:solidFill>
                  <a:srgbClr val="353535"/>
                </a:solidFill>
                <a:latin typeface="Source Sans Pro"/>
                <a:ea typeface="Source Sans Pro"/>
              </a:rPr>
              <a:t>Person X / Company X [</a:t>
            </a:r>
            <a:r>
              <a:rPr lang="en-US" sz="1800" dirty="0">
                <a:solidFill>
                  <a:srgbClr val="353535"/>
                </a:solidFill>
                <a:latin typeface="Source Sans Pro"/>
                <a:ea typeface="Source Sans Pro"/>
              </a:rPr>
              <a:t>Do you have an End-User Collaborator (Subject Matter Expert)</a:t>
            </a:r>
            <a:r>
              <a:rPr lang="en-LV" sz="1800" dirty="0">
                <a:solidFill>
                  <a:srgbClr val="353535"/>
                </a:solidFill>
                <a:latin typeface="Source Sans Pro"/>
                <a:ea typeface="Source Sans Pro"/>
              </a:rPr>
              <a:t> who can validate the problems/challenges and needs]</a:t>
            </a:r>
            <a:endParaRPr lang="lv-LV" sz="1800" dirty="0">
              <a:solidFill>
                <a:srgbClr val="353535"/>
              </a:solidFill>
              <a:latin typeface="Source Sans Pro"/>
              <a:ea typeface="Source Sans Pro"/>
            </a:endParaRPr>
          </a:p>
          <a:p>
            <a:r>
              <a:rPr lang="en-US" sz="1800" dirty="0">
                <a:solidFill>
                  <a:srgbClr val="353535"/>
                </a:solidFill>
                <a:latin typeface="Source Sans Pro"/>
                <a:ea typeface="Source Sans Pro"/>
              </a:rPr>
              <a:t>Remember – patient treatment/diagnostic methods are fully eligible, although </a:t>
            </a:r>
            <a:r>
              <a:rPr lang="lv-LV" sz="1800" dirty="0" err="1">
                <a:solidFill>
                  <a:srgbClr val="353535"/>
                </a:solidFill>
                <a:latin typeface="Source Sans Pro"/>
                <a:ea typeface="Source Sans Pro"/>
              </a:rPr>
              <a:t>one</a:t>
            </a:r>
            <a:r>
              <a:rPr lang="lv-LV" sz="1800" dirty="0">
                <a:solidFill>
                  <a:srgbClr val="353535"/>
                </a:solidFill>
                <a:latin typeface="Source Sans Pro"/>
                <a:ea typeface="Source Sans Pro"/>
              </a:rPr>
              <a:t> </a:t>
            </a:r>
            <a:r>
              <a:rPr lang="lv-LV" sz="1800" dirty="0" err="1">
                <a:solidFill>
                  <a:srgbClr val="353535"/>
                </a:solidFill>
                <a:latin typeface="Source Sans Pro"/>
                <a:ea typeface="Source Sans Pro"/>
              </a:rPr>
              <a:t>can</a:t>
            </a:r>
            <a:r>
              <a:rPr lang="lv-LV" sz="1800" dirty="0">
                <a:solidFill>
                  <a:srgbClr val="353535"/>
                </a:solidFill>
                <a:latin typeface="Source Sans Pro"/>
                <a:ea typeface="Source Sans Pro"/>
              </a:rPr>
              <a:t> </a:t>
            </a:r>
            <a:r>
              <a:rPr lang="lv-LV" sz="1800" dirty="0" err="1">
                <a:solidFill>
                  <a:srgbClr val="353535"/>
                </a:solidFill>
                <a:latin typeface="Source Sans Pro"/>
                <a:ea typeface="Source Sans Pro"/>
              </a:rPr>
              <a:t>not</a:t>
            </a:r>
            <a:r>
              <a:rPr lang="lv-LV" sz="1800" dirty="0">
                <a:solidFill>
                  <a:srgbClr val="353535"/>
                </a:solidFill>
                <a:latin typeface="Source Sans Pro"/>
                <a:ea typeface="Source Sans Pro"/>
              </a:rPr>
              <a:t> </a:t>
            </a:r>
            <a:r>
              <a:rPr lang="lv-LV" sz="1800" dirty="0" err="1">
                <a:solidFill>
                  <a:srgbClr val="353535"/>
                </a:solidFill>
                <a:latin typeface="Source Sans Pro"/>
                <a:ea typeface="Source Sans Pro"/>
              </a:rPr>
              <a:t>indicate</a:t>
            </a:r>
            <a:r>
              <a:rPr lang="lv-LV" sz="1800" dirty="0">
                <a:solidFill>
                  <a:srgbClr val="353535"/>
                </a:solidFill>
                <a:latin typeface="Source Sans Pro"/>
                <a:ea typeface="Source Sans Pro"/>
              </a:rPr>
              <a:t> </a:t>
            </a:r>
            <a:r>
              <a:rPr lang="lv-LV" sz="1800" dirty="0" err="1">
                <a:solidFill>
                  <a:srgbClr val="353535"/>
                </a:solidFill>
                <a:latin typeface="Source Sans Pro"/>
                <a:ea typeface="Source Sans Pro"/>
              </a:rPr>
              <a:t>the</a:t>
            </a:r>
            <a:r>
              <a:rPr lang="lv-LV" sz="1800" dirty="0">
                <a:solidFill>
                  <a:srgbClr val="353535"/>
                </a:solidFill>
                <a:latin typeface="Source Sans Pro"/>
                <a:ea typeface="Source Sans Pro"/>
              </a:rPr>
              <a:t> </a:t>
            </a:r>
            <a:r>
              <a:rPr lang="lv-LV" sz="1800" dirty="0" err="1">
                <a:solidFill>
                  <a:srgbClr val="353535"/>
                </a:solidFill>
                <a:latin typeface="Source Sans Pro"/>
                <a:ea typeface="Source Sans Pro"/>
              </a:rPr>
              <a:t>customer</a:t>
            </a:r>
            <a:r>
              <a:rPr lang="lv-LV" sz="1800" dirty="0">
                <a:solidFill>
                  <a:srgbClr val="353535"/>
                </a:solidFill>
                <a:latin typeface="Source Sans Pro"/>
                <a:ea typeface="Source Sans Pro"/>
              </a:rPr>
              <a:t> </a:t>
            </a:r>
            <a:r>
              <a:rPr lang="lv-LV" sz="1800" dirty="0" err="1">
                <a:solidFill>
                  <a:srgbClr val="353535"/>
                </a:solidFill>
                <a:latin typeface="Source Sans Pro"/>
                <a:ea typeface="Source Sans Pro"/>
              </a:rPr>
              <a:t>in</a:t>
            </a:r>
            <a:r>
              <a:rPr lang="lv-LV" sz="1800" dirty="0">
                <a:solidFill>
                  <a:srgbClr val="353535"/>
                </a:solidFill>
                <a:latin typeface="Source Sans Pro"/>
                <a:ea typeface="Source Sans Pro"/>
              </a:rPr>
              <a:t> a </a:t>
            </a:r>
            <a:r>
              <a:rPr lang="lv-LV" sz="1800" dirty="0" err="1">
                <a:solidFill>
                  <a:srgbClr val="353535"/>
                </a:solidFill>
                <a:latin typeface="Source Sans Pro"/>
                <a:ea typeface="Source Sans Pro"/>
              </a:rPr>
              <a:t>standard</a:t>
            </a:r>
            <a:r>
              <a:rPr lang="lv-LV" sz="1800" dirty="0">
                <a:solidFill>
                  <a:srgbClr val="353535"/>
                </a:solidFill>
                <a:latin typeface="Source Sans Pro"/>
                <a:ea typeface="Source Sans Pro"/>
              </a:rPr>
              <a:t> </a:t>
            </a:r>
            <a:r>
              <a:rPr lang="lv-LV" sz="1800" dirty="0" err="1">
                <a:solidFill>
                  <a:srgbClr val="353535"/>
                </a:solidFill>
                <a:latin typeface="Source Sans Pro"/>
                <a:ea typeface="Source Sans Pro"/>
              </a:rPr>
              <a:t>sense</a:t>
            </a:r>
            <a:r>
              <a:rPr lang="lv-LV" sz="1800" dirty="0">
                <a:solidFill>
                  <a:srgbClr val="353535"/>
                </a:solidFill>
                <a:latin typeface="Source Sans Pro"/>
                <a:ea typeface="Source Sans Pro"/>
              </a:rPr>
              <a:t> </a:t>
            </a:r>
            <a:r>
              <a:rPr lang="lv-LV" sz="1800" dirty="0" err="1">
                <a:solidFill>
                  <a:srgbClr val="353535"/>
                </a:solidFill>
                <a:latin typeface="Source Sans Pro"/>
                <a:ea typeface="Source Sans Pro"/>
              </a:rPr>
              <a:t>of</a:t>
            </a:r>
            <a:r>
              <a:rPr lang="lv-LV" sz="1800" dirty="0">
                <a:solidFill>
                  <a:srgbClr val="353535"/>
                </a:solidFill>
                <a:latin typeface="Source Sans Pro"/>
                <a:ea typeface="Source Sans Pro"/>
              </a:rPr>
              <a:t> </a:t>
            </a:r>
            <a:r>
              <a:rPr lang="lv-LV" sz="1800" dirty="0" err="1">
                <a:solidFill>
                  <a:srgbClr val="353535"/>
                </a:solidFill>
                <a:latin typeface="Source Sans Pro"/>
                <a:ea typeface="Source Sans Pro"/>
              </a:rPr>
              <a:t>this</a:t>
            </a:r>
            <a:r>
              <a:rPr lang="lv-LV" sz="1800" dirty="0">
                <a:solidFill>
                  <a:srgbClr val="353535"/>
                </a:solidFill>
                <a:latin typeface="Source Sans Pro"/>
                <a:ea typeface="Source Sans Pro"/>
              </a:rPr>
              <a:t> term</a:t>
            </a:r>
            <a:endParaRPr lang="en-LV" sz="1800" dirty="0">
              <a:solidFill>
                <a:srgbClr val="353535"/>
              </a:solidFill>
              <a:latin typeface="Source Sans Pro"/>
              <a:ea typeface="Source Sans Pro"/>
            </a:endParaRPr>
          </a:p>
          <a:p>
            <a:pPr marL="0" indent="0">
              <a:lnSpc>
                <a:spcPct val="150000"/>
              </a:lnSpc>
              <a:buNone/>
            </a:pPr>
            <a:endParaRPr lang="lv-LV" sz="1800" dirty="0">
              <a:solidFill>
                <a:srgbClr val="353535"/>
              </a:solidFill>
              <a:latin typeface=""/>
              <a:ea typeface="Source Sans Pro"/>
            </a:endParaRPr>
          </a:p>
        </p:txBody>
      </p:sp>
      <p:sp>
        <p:nvSpPr>
          <p:cNvPr id="4" name="Virsraksts 1">
            <a:extLst>
              <a:ext uri="{FF2B5EF4-FFF2-40B4-BE49-F238E27FC236}">
                <a16:creationId xmlns:a16="http://schemas.microsoft.com/office/drawing/2014/main" id="{3BA54F73-FC5F-4445-9B17-D01484FAA61B}"/>
              </a:ext>
            </a:extLst>
          </p:cNvPr>
          <p:cNvSpPr txBox="1"/>
          <p:nvPr/>
        </p:nvSpPr>
        <p:spPr>
          <a:xfrm>
            <a:off x="1559207" y="1422312"/>
            <a:ext cx="5716664" cy="124459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lv-LV" sz="3200" b="1" i="0" u="none" strike="noStrike" kern="1200" cap="none" spc="0" baseline="0" dirty="0">
                <a:solidFill>
                  <a:srgbClr val="0D7D84"/>
                </a:solidFill>
                <a:uFillTx/>
                <a:latin typeface="Bahnschrift "/>
                <a:cs typeface="Calibri Light"/>
              </a:rPr>
              <a:t>THE PROBLEM</a:t>
            </a:r>
            <a:endParaRPr lang="lv-LV" sz="3200" b="1" i="0" u="none" strike="noStrike" kern="1200" cap="none" spc="0" baseline="0" dirty="0">
              <a:solidFill>
                <a:srgbClr val="0D7D84"/>
              </a:solidFill>
              <a:uFillTx/>
              <a:latin typeface="Bahnschrift "/>
            </a:endParaRPr>
          </a:p>
        </p:txBody>
      </p:sp>
      <p:pic>
        <p:nvPicPr>
          <p:cNvPr id="5" name="Picture 11" descr="A blue and black letter&#10;&#10;AI-generated content may be incorrect.">
            <a:extLst>
              <a:ext uri="{FF2B5EF4-FFF2-40B4-BE49-F238E27FC236}">
                <a16:creationId xmlns:a16="http://schemas.microsoft.com/office/drawing/2014/main" id="{E97C2BCC-ED46-734D-80B6-538D95C035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207" y="648931"/>
            <a:ext cx="3760762" cy="638671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D9ED3A79-A484-9941-A7A9-C0F5D03B9D19}"/>
              </a:ext>
            </a:extLst>
          </p:cNvPr>
          <p:cNvSpPr/>
          <p:nvPr/>
        </p:nvSpPr>
        <p:spPr>
          <a:xfrm>
            <a:off x="8115300" y="480204"/>
            <a:ext cx="3464814" cy="1554395"/>
          </a:xfrm>
          <a:prstGeom prst="roundRect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>
              <a:spcBef>
                <a:spcPts val="1240"/>
              </a:spcBef>
              <a:defRPr/>
            </a:pPr>
            <a:r>
              <a:rPr lang="en-US" sz="1050" dirty="0">
                <a:solidFill>
                  <a:prstClr val="white"/>
                </a:solidFill>
                <a:latin typeface=""/>
              </a:rPr>
              <a:t>IMPORTANT! THIS IS TO EXPLAIN WHAT REAL LIFE PROBLEM(S) YOUR TECHNOLOGY /INNOVATION WILL SOLVE.</a:t>
            </a:r>
          </a:p>
          <a:p>
            <a:pPr defTabSz="914400">
              <a:spcBef>
                <a:spcPts val="1240"/>
              </a:spcBef>
              <a:defRPr/>
            </a:pPr>
            <a:r>
              <a:rPr lang="en-US" sz="1050" dirty="0">
                <a:solidFill>
                  <a:prstClr val="white"/>
                </a:solidFill>
                <a:latin typeface=""/>
              </a:rPr>
              <a:t>EXPLAIN THE PROBLEM IN SIMPLE WORDS.</a:t>
            </a:r>
          </a:p>
          <a:p>
            <a:pPr defTabSz="914400">
              <a:spcBef>
                <a:spcPts val="1240"/>
              </a:spcBef>
              <a:defRPr/>
            </a:pPr>
            <a:r>
              <a:rPr lang="en-US" sz="1050" dirty="0">
                <a:solidFill>
                  <a:prstClr val="white"/>
                </a:solidFill>
                <a:latin typeface=""/>
              </a:rPr>
              <a:t>IDEALLY</a:t>
            </a:r>
            <a:r>
              <a:rPr lang="lv-LV" sz="1050" dirty="0">
                <a:solidFill>
                  <a:prstClr val="white"/>
                </a:solidFill>
                <a:latin typeface=""/>
              </a:rPr>
              <a:t>,</a:t>
            </a:r>
            <a:r>
              <a:rPr lang="en-US" sz="1050" dirty="0">
                <a:solidFill>
                  <a:prstClr val="white"/>
                </a:solidFill>
                <a:latin typeface=""/>
              </a:rPr>
              <a:t> SHOW THAT YOU HAVE ACCESS TO INDUSTRY/END_USER.</a:t>
            </a:r>
            <a:endParaRPr lang="en-LV" sz="1050" dirty="0">
              <a:solidFill>
                <a:prstClr val="white"/>
              </a:solidFill>
              <a:latin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3634575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A white background with dots and lines&#10;&#10;AI-generated content may be incorrect.">
            <a:extLst>
              <a:ext uri="{FF2B5EF4-FFF2-40B4-BE49-F238E27FC236}">
                <a16:creationId xmlns:a16="http://schemas.microsoft.com/office/drawing/2014/main" id="{EF8BD796-9997-DA41-BF38-5027D50924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6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Satura vietturis 2">
            <a:extLst>
              <a:ext uri="{FF2B5EF4-FFF2-40B4-BE49-F238E27FC236}">
                <a16:creationId xmlns:a16="http://schemas.microsoft.com/office/drawing/2014/main" id="{BA193E3F-D1CB-9C4B-82E5-90E358E153D0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1559207" y="2371944"/>
            <a:ext cx="6965359" cy="4351336"/>
          </a:xfrm>
        </p:spPr>
        <p:txBody>
          <a:bodyPr/>
          <a:lstStyle/>
          <a:p>
            <a:r>
              <a:rPr lang="en-LV" sz="1800" dirty="0">
                <a:solidFill>
                  <a:srgbClr val="353535"/>
                </a:solidFill>
                <a:latin typeface="Source Sans Pro"/>
                <a:ea typeface="Source Sans Pro"/>
              </a:rPr>
              <a:t>Short explanation of your research/technology [Use picture(s) and explain it]</a:t>
            </a:r>
          </a:p>
          <a:p>
            <a:r>
              <a:rPr lang="en-US" sz="1800" dirty="0">
                <a:solidFill>
                  <a:srgbClr val="353535"/>
                </a:solidFill>
                <a:latin typeface="Source Sans Pro"/>
                <a:ea typeface="Source Sans Pro"/>
              </a:rPr>
              <a:t>What TRL it is currently?</a:t>
            </a:r>
          </a:p>
          <a:p>
            <a:r>
              <a:rPr lang="en-US" sz="1800" dirty="0">
                <a:solidFill>
                  <a:srgbClr val="353535"/>
                </a:solidFill>
                <a:latin typeface="Source Sans Pro"/>
                <a:ea typeface="Source Sans Pro"/>
              </a:rPr>
              <a:t>How it solves the </a:t>
            </a:r>
            <a:r>
              <a:rPr lang="lv-LV" sz="1800" dirty="0">
                <a:solidFill>
                  <a:srgbClr val="353535"/>
                </a:solidFill>
                <a:latin typeface="Source Sans Pro"/>
                <a:ea typeface="Source Sans Pro"/>
              </a:rPr>
              <a:t>customer</a:t>
            </a:r>
            <a:r>
              <a:rPr lang="en-US" sz="1800" dirty="0">
                <a:solidFill>
                  <a:srgbClr val="353535"/>
                </a:solidFill>
                <a:latin typeface="Source Sans Pro"/>
                <a:ea typeface="Source Sans Pro"/>
              </a:rPr>
              <a:t> problem(s) [or pains, needs and challenges]</a:t>
            </a:r>
          </a:p>
          <a:p>
            <a:r>
              <a:rPr lang="en-LV" sz="1800" dirty="0">
                <a:solidFill>
                  <a:srgbClr val="353535"/>
                </a:solidFill>
                <a:latin typeface="Source Sans Pro"/>
                <a:ea typeface="Source Sans Pro"/>
              </a:rPr>
              <a:t>What is superior/unique/different comparing to state of the art or other existing solutions – potential competitors</a:t>
            </a:r>
          </a:p>
          <a:p>
            <a:pPr marL="0" lvl="0" indent="0">
              <a:lnSpc>
                <a:spcPct val="150000"/>
              </a:lnSpc>
              <a:buNone/>
            </a:pPr>
            <a:endParaRPr lang="lv-LV" sz="1800" dirty="0">
              <a:solidFill>
                <a:srgbClr val="353535"/>
              </a:solidFill>
              <a:latin typeface=""/>
            </a:endParaRPr>
          </a:p>
        </p:txBody>
      </p:sp>
      <p:sp>
        <p:nvSpPr>
          <p:cNvPr id="4" name="Virsraksts 1">
            <a:extLst>
              <a:ext uri="{FF2B5EF4-FFF2-40B4-BE49-F238E27FC236}">
                <a16:creationId xmlns:a16="http://schemas.microsoft.com/office/drawing/2014/main" id="{3BA54F73-FC5F-4445-9B17-D01484FAA61B}"/>
              </a:ext>
            </a:extLst>
          </p:cNvPr>
          <p:cNvSpPr txBox="1"/>
          <p:nvPr/>
        </p:nvSpPr>
        <p:spPr>
          <a:xfrm>
            <a:off x="1559207" y="1422312"/>
            <a:ext cx="5716664" cy="124459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lv-LV" sz="3200" b="1" i="0" u="none" strike="noStrike" kern="1200" cap="none" spc="0" baseline="0" dirty="0">
                <a:solidFill>
                  <a:srgbClr val="0D7D84"/>
                </a:solidFill>
                <a:uFillTx/>
                <a:latin typeface="Bahnschrift "/>
                <a:cs typeface="Calibri Light"/>
              </a:rPr>
              <a:t>THE SOLUTION</a:t>
            </a:r>
            <a:endParaRPr lang="lv-LV" sz="3200" b="1" i="0" u="none" strike="noStrike" kern="1200" cap="none" spc="0" baseline="0" dirty="0">
              <a:solidFill>
                <a:srgbClr val="0D7D84"/>
              </a:solidFill>
              <a:uFillTx/>
              <a:latin typeface="Bahnschrift "/>
            </a:endParaRPr>
          </a:p>
        </p:txBody>
      </p:sp>
      <p:pic>
        <p:nvPicPr>
          <p:cNvPr id="5" name="Picture 11" descr="A blue and black letter&#10;&#10;AI-generated content may be incorrect.">
            <a:extLst>
              <a:ext uri="{FF2B5EF4-FFF2-40B4-BE49-F238E27FC236}">
                <a16:creationId xmlns:a16="http://schemas.microsoft.com/office/drawing/2014/main" id="{E97C2BCC-ED46-734D-80B6-538D95C035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207" y="648931"/>
            <a:ext cx="3760762" cy="638671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A1F525E9-E27E-E848-8986-21EEE5D2BFDD}"/>
              </a:ext>
            </a:extLst>
          </p:cNvPr>
          <p:cNvSpPr/>
          <p:nvPr/>
        </p:nvSpPr>
        <p:spPr>
          <a:xfrm>
            <a:off x="8115300" y="251604"/>
            <a:ext cx="3464814" cy="1210484"/>
          </a:xfrm>
          <a:prstGeom prst="roundRect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93345" marR="198755" defTabSz="914400">
              <a:lnSpc>
                <a:spcPct val="96000"/>
              </a:lnSpc>
              <a:spcBef>
                <a:spcPts val="370"/>
              </a:spcBef>
            </a:pPr>
            <a:r>
              <a:rPr lang="en-US" sz="1050" dirty="0">
                <a:solidFill>
                  <a:prstClr val="white"/>
                </a:solidFill>
                <a:latin typeface=""/>
              </a:rPr>
              <a:t>ANSWER ”THE PROBLEM” SLIDE HERE. EXPLAIN YOUR TECHNOLOGY OR RESEARCH IN SIMPLE WORDS. HOW EXACTLY  IT CAN POTENTIALLY SOLVE THE PROBLEM? </a:t>
            </a:r>
            <a:endParaRPr lang="en-LV" sz="1050" dirty="0">
              <a:solidFill>
                <a:prstClr val="white"/>
              </a:solidFill>
              <a:latin typeface="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E795BF8-FF3A-7B43-8177-BF9C52AAC2B7}"/>
              </a:ext>
            </a:extLst>
          </p:cNvPr>
          <p:cNvSpPr/>
          <p:nvPr/>
        </p:nvSpPr>
        <p:spPr>
          <a:xfrm>
            <a:off x="8115300" y="5557028"/>
            <a:ext cx="3464814" cy="1049368"/>
          </a:xfrm>
          <a:prstGeom prst="roundRect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93345" marR="198755" defTabSz="914400">
              <a:lnSpc>
                <a:spcPct val="96000"/>
              </a:lnSpc>
              <a:spcBef>
                <a:spcPts val="370"/>
              </a:spcBef>
            </a:pPr>
            <a:r>
              <a:rPr lang="en-US" sz="1050" dirty="0">
                <a:solidFill>
                  <a:prstClr val="white"/>
                </a:solidFill>
                <a:latin typeface=""/>
              </a:rPr>
              <a:t>ALSO ANSWER WHY IS YOUR TECHNOLOGY THE SUPERIOR SOLUTION? MISSING THIS INFORMATION IS THE MOST COMMON MISTAKE FOR SCIENTIST.</a:t>
            </a:r>
            <a:endParaRPr lang="en-LV" sz="1050" dirty="0">
              <a:solidFill>
                <a:prstClr val="white"/>
              </a:solidFill>
              <a:latin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408650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A white background with dots and lines&#10;&#10;AI-generated content may be incorrect.">
            <a:extLst>
              <a:ext uri="{FF2B5EF4-FFF2-40B4-BE49-F238E27FC236}">
                <a16:creationId xmlns:a16="http://schemas.microsoft.com/office/drawing/2014/main" id="{EF8BD796-9997-DA41-BF38-5027D50924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6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Satura vietturis 2">
            <a:extLst>
              <a:ext uri="{FF2B5EF4-FFF2-40B4-BE49-F238E27FC236}">
                <a16:creationId xmlns:a16="http://schemas.microsoft.com/office/drawing/2014/main" id="{BA193E3F-D1CB-9C4B-82E5-90E358E153D0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1559207" y="2371944"/>
            <a:ext cx="6965359" cy="435133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LV" sz="1800" dirty="0">
                <a:solidFill>
                  <a:srgbClr val="353535"/>
                </a:solidFill>
                <a:latin typeface="Source Sans Pro"/>
                <a:ea typeface="Source Sans Pro"/>
              </a:rPr>
              <a:t>Our research field: [shortly explain what you do / your research area]</a:t>
            </a:r>
          </a:p>
          <a:p>
            <a:r>
              <a:rPr lang="en-LV" sz="1800" dirty="0">
                <a:solidFill>
                  <a:srgbClr val="353535"/>
                </a:solidFill>
                <a:latin typeface="Source Sans Pro"/>
                <a:ea typeface="Source Sans Pro"/>
              </a:rPr>
              <a:t>What previous research have you done, if any? [name relevant key publications, projects</a:t>
            </a:r>
            <a:r>
              <a:rPr lang="lv-LV" sz="1800" dirty="0">
                <a:solidFill>
                  <a:srgbClr val="353535"/>
                </a:solidFill>
                <a:latin typeface="Source Sans Pro"/>
                <a:ea typeface="Source Sans Pro"/>
              </a:rPr>
              <a:t>, IP </a:t>
            </a:r>
            <a:r>
              <a:rPr lang="lv-LV" sz="1800" dirty="0" err="1">
                <a:solidFill>
                  <a:srgbClr val="353535"/>
                </a:solidFill>
                <a:latin typeface="Source Sans Pro"/>
                <a:ea typeface="Source Sans Pro"/>
              </a:rPr>
              <a:t>objects</a:t>
            </a:r>
            <a:r>
              <a:rPr lang="en-LV" sz="1800" dirty="0">
                <a:solidFill>
                  <a:srgbClr val="353535"/>
                </a:solidFill>
                <a:latin typeface="Source Sans Pro"/>
                <a:ea typeface="Source Sans Pro"/>
              </a:rPr>
              <a:t> etc.]</a:t>
            </a:r>
          </a:p>
          <a:p>
            <a:r>
              <a:rPr lang="en-LV" sz="1800" dirty="0">
                <a:solidFill>
                  <a:srgbClr val="353535"/>
                </a:solidFill>
                <a:latin typeface="Source Sans Pro"/>
                <a:ea typeface="Source Sans Pro"/>
              </a:rPr>
              <a:t>[More pictures, graphs.. less text]</a:t>
            </a:r>
          </a:p>
          <a:p>
            <a:endParaRPr lang="en-LV" sz="1800" dirty="0">
              <a:solidFill>
                <a:srgbClr val="7F7F7F"/>
              </a:solidFill>
              <a:latin typeface="Trebuchet MS" panose="020B0703020202090204" pitchFamily="34" charset="0"/>
            </a:endParaRPr>
          </a:p>
          <a:p>
            <a:pPr marL="0" lvl="0" indent="0">
              <a:lnSpc>
                <a:spcPct val="150000"/>
              </a:lnSpc>
              <a:buNone/>
            </a:pPr>
            <a:endParaRPr lang="lv-LV" sz="1800" dirty="0">
              <a:solidFill>
                <a:srgbClr val="353535"/>
              </a:solidFill>
            </a:endParaRPr>
          </a:p>
        </p:txBody>
      </p:sp>
      <p:sp>
        <p:nvSpPr>
          <p:cNvPr id="4" name="Virsraksts 1">
            <a:extLst>
              <a:ext uri="{FF2B5EF4-FFF2-40B4-BE49-F238E27FC236}">
                <a16:creationId xmlns:a16="http://schemas.microsoft.com/office/drawing/2014/main" id="{3BA54F73-FC5F-4445-9B17-D01484FAA61B}"/>
              </a:ext>
            </a:extLst>
          </p:cNvPr>
          <p:cNvSpPr txBox="1"/>
          <p:nvPr/>
        </p:nvSpPr>
        <p:spPr>
          <a:xfrm>
            <a:off x="1559207" y="1422312"/>
            <a:ext cx="5716664" cy="124459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lvl="0" defTabSz="914400">
              <a:lnSpc>
                <a:spcPct val="9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200" b="1" dirty="0">
                <a:solidFill>
                  <a:srgbClr val="0D7D84"/>
                </a:solidFill>
                <a:latin typeface="Bahnschrift "/>
                <a:cs typeface="Calibri Light"/>
              </a:rPr>
              <a:t>THE SCIENTIFIC FIELD</a:t>
            </a:r>
            <a:r>
              <a:rPr lang="en-LV" sz="3200" b="1" dirty="0">
                <a:solidFill>
                  <a:srgbClr val="0D7D84"/>
                </a:solidFill>
                <a:latin typeface="Bahnschrift "/>
                <a:cs typeface="Calibri Light"/>
              </a:rPr>
              <a:t> </a:t>
            </a:r>
            <a:endParaRPr lang="lv-LV" sz="3200" b="1" dirty="0">
              <a:solidFill>
                <a:srgbClr val="0D7D84"/>
              </a:solidFill>
              <a:latin typeface="Bahnschrift "/>
              <a:cs typeface="Calibri Light"/>
            </a:endParaRPr>
          </a:p>
        </p:txBody>
      </p:sp>
      <p:pic>
        <p:nvPicPr>
          <p:cNvPr id="5" name="Picture 11" descr="A blue and black letter&#10;&#10;AI-generated content may be incorrect.">
            <a:extLst>
              <a:ext uri="{FF2B5EF4-FFF2-40B4-BE49-F238E27FC236}">
                <a16:creationId xmlns:a16="http://schemas.microsoft.com/office/drawing/2014/main" id="{E97C2BCC-ED46-734D-80B6-538D95C035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207" y="648931"/>
            <a:ext cx="3760762" cy="638671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12B6FD4F-C7D7-F347-80BB-1FF08E0AF3AE}"/>
              </a:ext>
            </a:extLst>
          </p:cNvPr>
          <p:cNvSpPr/>
          <p:nvPr/>
        </p:nvSpPr>
        <p:spPr>
          <a:xfrm>
            <a:off x="8115300" y="480204"/>
            <a:ext cx="3464814" cy="904096"/>
          </a:xfrm>
          <a:prstGeom prst="roundRect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93345" marR="198755" defTabSz="914400">
              <a:lnSpc>
                <a:spcPct val="96000"/>
              </a:lnSpc>
              <a:spcBef>
                <a:spcPts val="370"/>
              </a:spcBef>
            </a:pPr>
            <a:r>
              <a:rPr lang="en-US" sz="1050" dirty="0">
                <a:solidFill>
                  <a:prstClr val="white"/>
                </a:solidFill>
                <a:latin typeface=""/>
              </a:rPr>
              <a:t>INDUSTRY EXPERT PANEL MAY NOT KNOW YOUR FIELD. INTRODUCE IT AND COMMUNICATE AN EXCITING STORY WITH A GLOBAL PERSPECTIVE! WHATS HAPPENING?!</a:t>
            </a:r>
            <a:endParaRPr lang="en-LV" sz="1050" dirty="0">
              <a:solidFill>
                <a:prstClr val="white"/>
              </a:solidFill>
              <a:latin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41153109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A white background with dots and lines&#10;&#10;AI-generated content may be incorrect.">
            <a:extLst>
              <a:ext uri="{FF2B5EF4-FFF2-40B4-BE49-F238E27FC236}">
                <a16:creationId xmlns:a16="http://schemas.microsoft.com/office/drawing/2014/main" id="{EF8BD796-9997-DA41-BF38-5027D50924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6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Satura vietturis 2">
            <a:extLst>
              <a:ext uri="{FF2B5EF4-FFF2-40B4-BE49-F238E27FC236}">
                <a16:creationId xmlns:a16="http://schemas.microsoft.com/office/drawing/2014/main" id="{BA193E3F-D1CB-9C4B-82E5-90E358E153D0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1559207" y="2371944"/>
            <a:ext cx="6965359" cy="4351336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en-LV" sz="1800" dirty="0">
                <a:solidFill>
                  <a:srgbClr val="353535"/>
                </a:solidFill>
                <a:latin typeface="Source Sans Pro"/>
                <a:ea typeface="Source Sans Pro"/>
              </a:rPr>
              <a:t>Project leader</a:t>
            </a:r>
          </a:p>
          <a:p>
            <a:pPr marL="685800" lvl="2">
              <a:lnSpc>
                <a:spcPct val="110000"/>
              </a:lnSpc>
              <a:spcBef>
                <a:spcPts val="1000"/>
              </a:spcBef>
              <a:buFont typeface="Wingdings" panose="020B0604020202020204" pitchFamily="34" charset="0"/>
              <a:buChar char="§"/>
            </a:pPr>
            <a:r>
              <a:rPr lang="en-LV" sz="1400" dirty="0">
                <a:solidFill>
                  <a:srgbClr val="353535"/>
                </a:solidFill>
                <a:latin typeface="Source Sans Pro"/>
                <a:ea typeface="Source Sans Pro"/>
              </a:rPr>
              <a:t>“</a:t>
            </a:r>
            <a:r>
              <a:rPr lang="en-US" sz="1400" dirty="0">
                <a:solidFill>
                  <a:srgbClr val="353535"/>
                </a:solidFill>
                <a:latin typeface="Source Sans Pro"/>
                <a:ea typeface="Source Sans Pro"/>
              </a:rPr>
              <a:t>I am a post-doctorial </a:t>
            </a:r>
            <a:r>
              <a:rPr lang="en-US" sz="1400" err="1">
                <a:solidFill>
                  <a:srgbClr val="353535"/>
                </a:solidFill>
                <a:latin typeface="Source Sans Pro"/>
                <a:ea typeface="Source Sans Pro"/>
              </a:rPr>
              <a:t>reasearcher</a:t>
            </a:r>
            <a:r>
              <a:rPr lang="en-US" sz="1400" dirty="0">
                <a:solidFill>
                  <a:srgbClr val="353535"/>
                </a:solidFill>
                <a:latin typeface="Source Sans Pro"/>
                <a:ea typeface="Source Sans Pro"/>
              </a:rPr>
              <a:t> within the laboratory of Prof. XYZ: I wish to join the innovation culture and learn the tools of the university entrepreneur. I hold a </a:t>
            </a:r>
            <a:r>
              <a:rPr lang="en-US" sz="1400" err="1">
                <a:solidFill>
                  <a:srgbClr val="353535"/>
                </a:solidFill>
                <a:latin typeface="Source Sans Pro"/>
                <a:ea typeface="Source Sans Pro"/>
              </a:rPr>
              <a:t>Ph.D</a:t>
            </a:r>
            <a:r>
              <a:rPr lang="en-US" sz="1400" dirty="0">
                <a:solidFill>
                  <a:srgbClr val="353535"/>
                </a:solidFill>
                <a:latin typeface="Source Sans Pro"/>
                <a:ea typeface="Source Sans Pro"/>
              </a:rPr>
              <a:t> in XYZ and have XX years experience in XYZ</a:t>
            </a:r>
            <a:r>
              <a:rPr lang="en-LV" sz="1400" dirty="0">
                <a:solidFill>
                  <a:srgbClr val="353535"/>
                </a:solidFill>
                <a:latin typeface="Source Sans Pro"/>
                <a:ea typeface="Source Sans Pro"/>
              </a:rPr>
              <a:t> ”</a:t>
            </a:r>
          </a:p>
          <a:p>
            <a:pPr>
              <a:lnSpc>
                <a:spcPct val="110000"/>
              </a:lnSpc>
            </a:pPr>
            <a:r>
              <a:rPr lang="en-LV" sz="1800" dirty="0">
                <a:solidFill>
                  <a:srgbClr val="353535"/>
                </a:solidFill>
                <a:latin typeface="Source Sans Pro"/>
                <a:ea typeface="Source Sans Pro"/>
              </a:rPr>
              <a:t>Researcher 1 [subject matter expert]</a:t>
            </a:r>
          </a:p>
          <a:p>
            <a:pPr marL="685800" lvl="2">
              <a:lnSpc>
                <a:spcPct val="110000"/>
              </a:lnSpc>
              <a:spcBef>
                <a:spcPts val="1000"/>
              </a:spcBef>
              <a:buFont typeface="Wingdings" panose="020B0604020202020204" pitchFamily="34" charset="0"/>
              <a:buChar char="§"/>
            </a:pPr>
            <a:r>
              <a:rPr lang="en-LV" sz="1400" dirty="0">
                <a:solidFill>
                  <a:srgbClr val="353535"/>
                </a:solidFill>
                <a:latin typeface="Source Sans Pro"/>
                <a:ea typeface="Source Sans Pro"/>
              </a:rPr>
              <a:t>“</a:t>
            </a:r>
            <a:r>
              <a:rPr lang="en-US" sz="1400" dirty="0">
                <a:solidFill>
                  <a:srgbClr val="353535"/>
                </a:solidFill>
                <a:latin typeface="Source Sans Pro"/>
                <a:ea typeface="Source Sans Pro"/>
              </a:rPr>
              <a:t>I am a professor within the field of XYZ and hold XXX years experience related to XXX biology. This is my first innovation project, but I am keen to understand how we can learn the commercial and regulatory aspects of this case and work with experts in this field</a:t>
            </a:r>
            <a:r>
              <a:rPr lang="en-LV" sz="1400" dirty="0">
                <a:solidFill>
                  <a:srgbClr val="353535"/>
                </a:solidFill>
                <a:latin typeface="Source Sans Pro"/>
                <a:ea typeface="Source Sans Pro"/>
              </a:rPr>
              <a:t> ”</a:t>
            </a:r>
          </a:p>
          <a:p>
            <a:pPr>
              <a:lnSpc>
                <a:spcPct val="110000"/>
              </a:lnSpc>
            </a:pPr>
            <a:r>
              <a:rPr lang="en-LV" sz="1800" dirty="0">
                <a:solidFill>
                  <a:srgbClr val="353535"/>
                </a:solidFill>
                <a:latin typeface="Source Sans Pro"/>
                <a:ea typeface="Source Sans Pro"/>
              </a:rPr>
              <a:t>Business developer / External Consultant [if available]</a:t>
            </a:r>
          </a:p>
          <a:p>
            <a:pPr marL="685800" lvl="2">
              <a:lnSpc>
                <a:spcPct val="110000"/>
              </a:lnSpc>
              <a:spcBef>
                <a:spcPts val="1000"/>
              </a:spcBef>
              <a:buFont typeface="Wingdings" panose="020B0604020202020204" pitchFamily="34" charset="0"/>
              <a:buChar char="§"/>
            </a:pPr>
            <a:r>
              <a:rPr lang="en-LV" sz="1400" dirty="0">
                <a:solidFill>
                  <a:srgbClr val="353535"/>
                </a:solidFill>
                <a:latin typeface="Source Sans Pro"/>
                <a:ea typeface="Source Sans Pro"/>
              </a:rPr>
              <a:t>“</a:t>
            </a:r>
            <a:r>
              <a:rPr lang="en-US" sz="1400" dirty="0">
                <a:solidFill>
                  <a:srgbClr val="353535"/>
                </a:solidFill>
                <a:latin typeface="Source Sans Pro"/>
                <a:ea typeface="Source Sans Pro"/>
              </a:rPr>
              <a:t>My firm has a XX year of key expertise in XYZ and will be able to ensure that this project is executed on a professional basis, linked with industry needs</a:t>
            </a:r>
            <a:r>
              <a:rPr lang="en-LV" sz="1400" dirty="0">
                <a:solidFill>
                  <a:srgbClr val="353535"/>
                </a:solidFill>
                <a:latin typeface="Source Sans Pro"/>
                <a:ea typeface="Source Sans Pro"/>
              </a:rPr>
              <a:t>”</a:t>
            </a:r>
          </a:p>
          <a:p>
            <a:pPr>
              <a:lnSpc>
                <a:spcPct val="110000"/>
              </a:lnSpc>
            </a:pPr>
            <a:r>
              <a:rPr lang="en-LV" sz="1800" dirty="0">
                <a:solidFill>
                  <a:srgbClr val="353535"/>
                </a:solidFill>
                <a:latin typeface="Source Sans Pro"/>
                <a:ea typeface="Source Sans Pro"/>
              </a:rPr>
              <a:t>You can also show that you have industrial partner</a:t>
            </a:r>
          </a:p>
          <a:p>
            <a:pPr>
              <a:lnSpc>
                <a:spcPct val="110000"/>
              </a:lnSpc>
            </a:pPr>
            <a:r>
              <a:rPr lang="en-LV" sz="1800" dirty="0">
                <a:solidFill>
                  <a:srgbClr val="353535"/>
                </a:solidFill>
                <a:latin typeface="Source Sans Pro"/>
                <a:ea typeface="Source Sans Pro"/>
              </a:rPr>
              <a:t>What team members / expertise is missing? How will you fill the gap</a:t>
            </a:r>
            <a:r>
              <a:rPr lang="lv-LV" sz="1800" dirty="0">
                <a:solidFill>
                  <a:srgbClr val="353535"/>
                </a:solidFill>
                <a:latin typeface="Source Sans Pro"/>
                <a:ea typeface="Source Sans Pro"/>
              </a:rPr>
              <a:t> </a:t>
            </a:r>
            <a:r>
              <a:rPr lang="lv-LV" sz="1800" err="1">
                <a:solidFill>
                  <a:srgbClr val="353535"/>
                </a:solidFill>
                <a:latin typeface="Source Sans Pro"/>
                <a:ea typeface="Source Sans Pro"/>
              </a:rPr>
              <a:t>during</a:t>
            </a:r>
            <a:r>
              <a:rPr lang="lv-LV" sz="1800" dirty="0">
                <a:solidFill>
                  <a:srgbClr val="353535"/>
                </a:solidFill>
                <a:latin typeface="Source Sans Pro"/>
                <a:ea typeface="Source Sans Pro"/>
              </a:rPr>
              <a:t> </a:t>
            </a:r>
            <a:r>
              <a:rPr lang="lv-LV" sz="1800" err="1">
                <a:solidFill>
                  <a:srgbClr val="353535"/>
                </a:solidFill>
                <a:latin typeface="Source Sans Pro"/>
                <a:ea typeface="Source Sans Pro"/>
              </a:rPr>
              <a:t>project</a:t>
            </a:r>
            <a:r>
              <a:rPr lang="lv-LV" sz="1800" dirty="0">
                <a:solidFill>
                  <a:srgbClr val="353535"/>
                </a:solidFill>
                <a:latin typeface="Source Sans Pro"/>
                <a:ea typeface="Source Sans Pro"/>
              </a:rPr>
              <a:t> </a:t>
            </a:r>
            <a:r>
              <a:rPr lang="lv-LV" sz="1800" err="1">
                <a:solidFill>
                  <a:srgbClr val="353535"/>
                </a:solidFill>
                <a:latin typeface="Source Sans Pro"/>
                <a:ea typeface="Source Sans Pro"/>
              </a:rPr>
              <a:t>implementation</a:t>
            </a:r>
            <a:r>
              <a:rPr lang="en-LV" sz="1800" dirty="0">
                <a:solidFill>
                  <a:srgbClr val="353535"/>
                </a:solidFill>
                <a:latin typeface="Source Sans Pro"/>
                <a:ea typeface="Source Sans Pro"/>
              </a:rPr>
              <a:t>?</a:t>
            </a:r>
          </a:p>
        </p:txBody>
      </p:sp>
      <p:sp>
        <p:nvSpPr>
          <p:cNvPr id="4" name="Virsraksts 1">
            <a:extLst>
              <a:ext uri="{FF2B5EF4-FFF2-40B4-BE49-F238E27FC236}">
                <a16:creationId xmlns:a16="http://schemas.microsoft.com/office/drawing/2014/main" id="{3BA54F73-FC5F-4445-9B17-D01484FAA61B}"/>
              </a:ext>
            </a:extLst>
          </p:cNvPr>
          <p:cNvSpPr txBox="1"/>
          <p:nvPr/>
        </p:nvSpPr>
        <p:spPr>
          <a:xfrm>
            <a:off x="1559207" y="1422312"/>
            <a:ext cx="5716664" cy="124459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lv-LV" sz="3200" b="1" i="0" u="none" strike="noStrike" kern="1200" cap="none" spc="0" baseline="0" dirty="0">
                <a:solidFill>
                  <a:srgbClr val="0D7D84"/>
                </a:solidFill>
                <a:uFillTx/>
                <a:latin typeface="Bahnschrift "/>
                <a:cs typeface="Calibri Light"/>
              </a:rPr>
              <a:t>PROJECT TEAM</a:t>
            </a:r>
            <a:endParaRPr lang="lv-LV" sz="3200" b="1" i="0" u="none" strike="noStrike" kern="1200" cap="none" spc="0" baseline="0" dirty="0">
              <a:solidFill>
                <a:srgbClr val="0D7D84"/>
              </a:solidFill>
              <a:uFillTx/>
              <a:latin typeface="Bahnschrift "/>
            </a:endParaRPr>
          </a:p>
        </p:txBody>
      </p:sp>
      <p:pic>
        <p:nvPicPr>
          <p:cNvPr id="5" name="Picture 11" descr="A blue and black letter&#10;&#10;AI-generated content may be incorrect.">
            <a:extLst>
              <a:ext uri="{FF2B5EF4-FFF2-40B4-BE49-F238E27FC236}">
                <a16:creationId xmlns:a16="http://schemas.microsoft.com/office/drawing/2014/main" id="{E97C2BCC-ED46-734D-80B6-538D95C035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207" y="648931"/>
            <a:ext cx="3760762" cy="638671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050E8784-70B2-5C4B-8679-34C865C16419}"/>
              </a:ext>
            </a:extLst>
          </p:cNvPr>
          <p:cNvSpPr/>
          <p:nvPr/>
        </p:nvSpPr>
        <p:spPr>
          <a:xfrm>
            <a:off x="6764867" y="251603"/>
            <a:ext cx="4815247" cy="1755327"/>
          </a:xfrm>
          <a:prstGeom prst="roundRect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93345" marR="198755" defTabSz="914400">
              <a:lnSpc>
                <a:spcPct val="96000"/>
              </a:lnSpc>
              <a:spcBef>
                <a:spcPts val="370"/>
              </a:spcBef>
            </a:pPr>
            <a:r>
              <a:rPr lang="en-US" sz="1050" dirty="0">
                <a:solidFill>
                  <a:prstClr val="white"/>
                </a:solidFill>
                <a:latin typeface=""/>
              </a:rPr>
              <a:t>THIS SHOULD NOT BE TRADITIONAL RESEARCH TEAM. THE TEAM HAS TO BE DIVERSED AND IDEALLY CROSS-SECTORAL (IT SHOULD HAVE GENDER BALANCE, RESEARCHERS FROM DIFFERENT FIELDS). ALSO A BUSINESS PEOPLE ARE RECOMMENDED TO BE IN THE TEAM FROM THE VERY BEGINNING. INSTEAD OF BUSINESS PEOPLE AN INDUSTRIAL PARTNER IS OPTION TOO.</a:t>
            </a:r>
          </a:p>
          <a:p>
            <a:pPr marL="93345" marR="198755" defTabSz="914400">
              <a:lnSpc>
                <a:spcPct val="96000"/>
              </a:lnSpc>
              <a:spcBef>
                <a:spcPts val="370"/>
              </a:spcBef>
            </a:pPr>
            <a:r>
              <a:rPr lang="en-US" sz="1050" dirty="0">
                <a:solidFill>
                  <a:prstClr val="white"/>
                </a:solidFill>
                <a:latin typeface=""/>
              </a:rPr>
              <a:t>PLEASE PROVIDE TITLE, ROLE AND EXPERTISE OF EACH CORE TEAM MEMBER/ OR PARTNER.</a:t>
            </a:r>
            <a:endParaRPr lang="en-LV" sz="1050" dirty="0">
              <a:solidFill>
                <a:prstClr val="white"/>
              </a:solidFill>
              <a:latin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7626155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A white background with dots and lines&#10;&#10;AI-generated content may be incorrect.">
            <a:extLst>
              <a:ext uri="{FF2B5EF4-FFF2-40B4-BE49-F238E27FC236}">
                <a16:creationId xmlns:a16="http://schemas.microsoft.com/office/drawing/2014/main" id="{EF8BD796-9997-DA41-BF38-5027D50924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6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Satura vietturis 2">
            <a:extLst>
              <a:ext uri="{FF2B5EF4-FFF2-40B4-BE49-F238E27FC236}">
                <a16:creationId xmlns:a16="http://schemas.microsoft.com/office/drawing/2014/main" id="{BA193E3F-D1CB-9C4B-82E5-90E358E153D0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1559207" y="2371944"/>
            <a:ext cx="6965359" cy="4351336"/>
          </a:xfrm>
        </p:spPr>
        <p:txBody>
          <a:bodyPr>
            <a:normAutofit/>
          </a:bodyPr>
          <a:lstStyle/>
          <a:p>
            <a:r>
              <a:rPr lang="en-US" sz="1800" dirty="0">
                <a:solidFill>
                  <a:srgbClr val="353535"/>
                </a:solidFill>
                <a:latin typeface="Source Sans Pro"/>
                <a:ea typeface="Source Sans Pro"/>
              </a:rPr>
              <a:t>Today’s resource &amp; knowledge assets</a:t>
            </a:r>
            <a:r>
              <a:rPr lang="en-LV" sz="1800" dirty="0">
                <a:solidFill>
                  <a:srgbClr val="353535"/>
                </a:solidFill>
                <a:latin typeface="Source Sans Pro"/>
                <a:ea typeface="Source Sans Pro"/>
              </a:rPr>
              <a:t> [</a:t>
            </a:r>
            <a:r>
              <a:rPr lang="lv-LV" sz="1800" dirty="0" err="1">
                <a:solidFill>
                  <a:srgbClr val="353535"/>
                </a:solidFill>
                <a:latin typeface="Source Sans Pro"/>
                <a:ea typeface="Source Sans Pro"/>
              </a:rPr>
              <a:t>accomplished</a:t>
            </a:r>
            <a:r>
              <a:rPr lang="en-LV" sz="1800" dirty="0">
                <a:solidFill>
                  <a:srgbClr val="353535"/>
                </a:solidFill>
                <a:latin typeface="Source Sans Pro"/>
                <a:ea typeface="Source Sans Pro"/>
              </a:rPr>
              <a:t> previous projects, intellectual property assets, research infrastructure etc.]</a:t>
            </a:r>
          </a:p>
          <a:p>
            <a:r>
              <a:rPr lang="en-LV" sz="1800" dirty="0">
                <a:solidFill>
                  <a:srgbClr val="353535"/>
                </a:solidFill>
                <a:latin typeface="Source Sans Pro"/>
                <a:ea typeface="Source Sans Pro"/>
              </a:rPr>
              <a:t>What are our current strenghts</a:t>
            </a:r>
          </a:p>
          <a:p>
            <a:r>
              <a:rPr lang="en-LV" sz="1800" dirty="0">
                <a:solidFill>
                  <a:srgbClr val="353535"/>
                </a:solidFill>
                <a:latin typeface="Source Sans Pro"/>
                <a:ea typeface="Source Sans Pro"/>
              </a:rPr>
              <a:t>What are our current weaknesses</a:t>
            </a:r>
          </a:p>
          <a:p>
            <a:r>
              <a:rPr lang="en-LV" sz="1800" dirty="0">
                <a:solidFill>
                  <a:srgbClr val="353535"/>
                </a:solidFill>
                <a:latin typeface="Source Sans Pro"/>
                <a:ea typeface="Source Sans Pro"/>
              </a:rPr>
              <a:t>Our resource &amp; knowledge gaps:</a:t>
            </a:r>
          </a:p>
          <a:p>
            <a:pPr lvl="1"/>
            <a:r>
              <a:rPr lang="en-LV" sz="1800" dirty="0">
                <a:solidFill>
                  <a:srgbClr val="353535"/>
                </a:solidFill>
                <a:latin typeface="Source Sans Pro"/>
                <a:ea typeface="Source Sans Pro"/>
              </a:rPr>
              <a:t>[for example, we need a 3D printing tool, for our sensor casing. We plan to us</a:t>
            </a:r>
            <a:r>
              <a:rPr lang="lv-LV" sz="1800" dirty="0" err="1">
                <a:solidFill>
                  <a:srgbClr val="353535"/>
                </a:solidFill>
                <a:latin typeface="Source Sans Pro"/>
                <a:ea typeface="Source Sans Pro"/>
              </a:rPr>
              <a:t>e</a:t>
            </a:r>
            <a:r>
              <a:rPr lang="en-LV" sz="1800" dirty="0">
                <a:solidFill>
                  <a:srgbClr val="353535"/>
                </a:solidFill>
                <a:latin typeface="Source Sans Pro"/>
                <a:ea typeface="Source Sans Pro"/>
              </a:rPr>
              <a:t> an outsourced service provider Company X because they have Y or </a:t>
            </a:r>
            <a:r>
              <a:rPr lang="lv-LV" sz="1800" dirty="0" err="1">
                <a:solidFill>
                  <a:srgbClr val="353535"/>
                </a:solidFill>
                <a:latin typeface="Source Sans Pro"/>
                <a:ea typeface="Source Sans Pro"/>
              </a:rPr>
              <a:t>needed</a:t>
            </a:r>
            <a:r>
              <a:rPr lang="lv-LV" sz="1800" dirty="0">
                <a:solidFill>
                  <a:srgbClr val="353535"/>
                </a:solidFill>
                <a:latin typeface="Source Sans Pro"/>
                <a:ea typeface="Source Sans Pro"/>
              </a:rPr>
              <a:t> </a:t>
            </a:r>
            <a:r>
              <a:rPr lang="lv-LV" sz="1800" dirty="0" err="1">
                <a:solidFill>
                  <a:srgbClr val="353535"/>
                </a:solidFill>
                <a:latin typeface="Source Sans Pro"/>
                <a:ea typeface="Source Sans Pro"/>
              </a:rPr>
              <a:t>capacity</a:t>
            </a:r>
            <a:r>
              <a:rPr lang="en-LV" sz="1800" dirty="0">
                <a:solidFill>
                  <a:srgbClr val="353535"/>
                </a:solidFill>
                <a:latin typeface="Source Sans Pro"/>
                <a:ea typeface="Source Sans Pro"/>
              </a:rPr>
              <a:t>.]</a:t>
            </a:r>
          </a:p>
        </p:txBody>
      </p:sp>
      <p:sp>
        <p:nvSpPr>
          <p:cNvPr id="4" name="Virsraksts 1">
            <a:extLst>
              <a:ext uri="{FF2B5EF4-FFF2-40B4-BE49-F238E27FC236}">
                <a16:creationId xmlns:a16="http://schemas.microsoft.com/office/drawing/2014/main" id="{3BA54F73-FC5F-4445-9B17-D01484FAA61B}"/>
              </a:ext>
            </a:extLst>
          </p:cNvPr>
          <p:cNvSpPr txBox="1"/>
          <p:nvPr/>
        </p:nvSpPr>
        <p:spPr>
          <a:xfrm>
            <a:off x="1559207" y="1422312"/>
            <a:ext cx="5716664" cy="124459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lvl="0" defTabSz="914400">
              <a:lnSpc>
                <a:spcPct val="9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LV" sz="3200" b="1" dirty="0">
                <a:solidFill>
                  <a:srgbClr val="0D7D84"/>
                </a:solidFill>
                <a:latin typeface="Bahnschrift "/>
                <a:cs typeface="Calibri Light"/>
              </a:rPr>
              <a:t>RESOURCES &amp; CAPABILITIES</a:t>
            </a:r>
            <a:endParaRPr lang="lv-LV" sz="3200" b="1" dirty="0">
              <a:solidFill>
                <a:srgbClr val="0D7D84"/>
              </a:solidFill>
              <a:latin typeface="Bahnschrift "/>
              <a:cs typeface="Calibri Light"/>
            </a:endParaRPr>
          </a:p>
        </p:txBody>
      </p:sp>
      <p:pic>
        <p:nvPicPr>
          <p:cNvPr id="5" name="Picture 11" descr="A blue and black letter&#10;&#10;AI-generated content may be incorrect.">
            <a:extLst>
              <a:ext uri="{FF2B5EF4-FFF2-40B4-BE49-F238E27FC236}">
                <a16:creationId xmlns:a16="http://schemas.microsoft.com/office/drawing/2014/main" id="{E97C2BCC-ED46-734D-80B6-538D95C035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207" y="648931"/>
            <a:ext cx="3760762" cy="638671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89FC11E1-A9A3-9F4F-98AC-9EF17BA8D927}"/>
              </a:ext>
            </a:extLst>
          </p:cNvPr>
          <p:cNvSpPr/>
          <p:nvPr/>
        </p:nvSpPr>
        <p:spPr>
          <a:xfrm>
            <a:off x="8115300" y="251604"/>
            <a:ext cx="3464814" cy="1210484"/>
          </a:xfrm>
          <a:prstGeom prst="roundRect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93345" marR="198755" defTabSz="914400">
              <a:lnSpc>
                <a:spcPct val="96000"/>
              </a:lnSpc>
              <a:spcBef>
                <a:spcPts val="370"/>
              </a:spcBef>
            </a:pPr>
            <a:r>
              <a:rPr lang="en-US" sz="1050" dirty="0">
                <a:solidFill>
                  <a:prstClr val="white"/>
                </a:solidFill>
                <a:latin typeface=""/>
              </a:rPr>
              <a:t>THIS SLIDE SHOULD DEMONSTRATE THAT YOU KNOW WHAT RESOURCES AND ASSETS YOU HAVE CURRENTLY AND WHAT YOU NEED TO ATTRACT DURING THE PROJECT EXECUTION.</a:t>
            </a:r>
            <a:endParaRPr lang="en-LV" sz="1050" dirty="0">
              <a:solidFill>
                <a:prstClr val="white"/>
              </a:solidFill>
              <a:latin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783226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A white background with dots and lines&#10;&#10;AI-generated content may be incorrect.">
            <a:extLst>
              <a:ext uri="{FF2B5EF4-FFF2-40B4-BE49-F238E27FC236}">
                <a16:creationId xmlns:a16="http://schemas.microsoft.com/office/drawing/2014/main" id="{EF8BD796-9997-DA41-BF38-5027D50924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6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Satura vietturis 2">
            <a:extLst>
              <a:ext uri="{FF2B5EF4-FFF2-40B4-BE49-F238E27FC236}">
                <a16:creationId xmlns:a16="http://schemas.microsoft.com/office/drawing/2014/main" id="{BA193E3F-D1CB-9C4B-82E5-90E358E153D0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1559207" y="2371944"/>
            <a:ext cx="6591907" cy="4351336"/>
          </a:xfrm>
        </p:spPr>
        <p:txBody>
          <a:bodyPr/>
          <a:lstStyle/>
          <a:p>
            <a:r>
              <a:rPr lang="en-LV" sz="1800" dirty="0">
                <a:solidFill>
                  <a:srgbClr val="353535"/>
                </a:solidFill>
                <a:latin typeface="Source Sans Pro"/>
                <a:ea typeface="Source Sans Pro"/>
              </a:rPr>
              <a:t>O</a:t>
            </a:r>
            <a:r>
              <a:rPr lang="en-GB" sz="1800" dirty="0">
                <a:solidFill>
                  <a:srgbClr val="353535"/>
                </a:solidFill>
                <a:latin typeface="Source Sans Pro"/>
                <a:ea typeface="Source Sans Pro"/>
              </a:rPr>
              <a:t>u</a:t>
            </a:r>
            <a:r>
              <a:rPr lang="en-LV" sz="1800" dirty="0">
                <a:solidFill>
                  <a:srgbClr val="353535"/>
                </a:solidFill>
                <a:latin typeface="Source Sans Pro"/>
                <a:ea typeface="Source Sans Pro"/>
              </a:rPr>
              <a:t>r market [in numbers]</a:t>
            </a:r>
            <a:r>
              <a:rPr lang="lv-LV" sz="1800" dirty="0">
                <a:solidFill>
                  <a:srgbClr val="353535"/>
                </a:solidFill>
                <a:latin typeface="Source Sans Pro"/>
                <a:ea typeface="Source Sans Pro"/>
              </a:rPr>
              <a:t>, </a:t>
            </a:r>
            <a:r>
              <a:rPr lang="lv-LV" sz="1800" dirty="0" err="1">
                <a:solidFill>
                  <a:srgbClr val="353535"/>
                </a:solidFill>
                <a:latin typeface="Source Sans Pro"/>
                <a:ea typeface="Source Sans Pro"/>
              </a:rPr>
              <a:t>remember</a:t>
            </a:r>
            <a:r>
              <a:rPr lang="lv-LV" sz="1800" dirty="0">
                <a:solidFill>
                  <a:srgbClr val="353535"/>
                </a:solidFill>
                <a:latin typeface="Source Sans Pro"/>
                <a:ea typeface="Source Sans Pro"/>
              </a:rPr>
              <a:t> – </a:t>
            </a:r>
            <a:r>
              <a:rPr lang="lv-LV" sz="1800" dirty="0" err="1">
                <a:solidFill>
                  <a:srgbClr val="353535"/>
                </a:solidFill>
                <a:latin typeface="Source Sans Pro"/>
                <a:ea typeface="Source Sans Pro"/>
              </a:rPr>
              <a:t>patient</a:t>
            </a:r>
            <a:r>
              <a:rPr lang="lv-LV" sz="1800" dirty="0">
                <a:solidFill>
                  <a:srgbClr val="353535"/>
                </a:solidFill>
                <a:latin typeface="Source Sans Pro"/>
                <a:ea typeface="Source Sans Pro"/>
              </a:rPr>
              <a:t> </a:t>
            </a:r>
            <a:r>
              <a:rPr lang="lv-LV" sz="1800" dirty="0" err="1">
                <a:solidFill>
                  <a:srgbClr val="353535"/>
                </a:solidFill>
                <a:latin typeface="Source Sans Pro"/>
                <a:ea typeface="Source Sans Pro"/>
              </a:rPr>
              <a:t>treatment</a:t>
            </a:r>
            <a:r>
              <a:rPr lang="lv-LV" sz="1800" dirty="0">
                <a:solidFill>
                  <a:srgbClr val="353535"/>
                </a:solidFill>
                <a:latin typeface="Source Sans Pro"/>
                <a:ea typeface="Source Sans Pro"/>
              </a:rPr>
              <a:t>/</a:t>
            </a:r>
            <a:r>
              <a:rPr lang="lv-LV" sz="1800" dirty="0" err="1">
                <a:solidFill>
                  <a:srgbClr val="353535"/>
                </a:solidFill>
                <a:latin typeface="Source Sans Pro"/>
                <a:ea typeface="Source Sans Pro"/>
              </a:rPr>
              <a:t>diagnostic</a:t>
            </a:r>
            <a:r>
              <a:rPr lang="lv-LV" sz="1800" dirty="0">
                <a:solidFill>
                  <a:srgbClr val="353535"/>
                </a:solidFill>
                <a:latin typeface="Source Sans Pro"/>
                <a:ea typeface="Source Sans Pro"/>
              </a:rPr>
              <a:t> </a:t>
            </a:r>
            <a:r>
              <a:rPr lang="lv-LV" sz="1800" dirty="0" err="1">
                <a:solidFill>
                  <a:srgbClr val="353535"/>
                </a:solidFill>
                <a:latin typeface="Source Sans Pro"/>
                <a:ea typeface="Source Sans Pro"/>
              </a:rPr>
              <a:t>methods</a:t>
            </a:r>
            <a:r>
              <a:rPr lang="lv-LV" sz="1800" dirty="0">
                <a:solidFill>
                  <a:srgbClr val="353535"/>
                </a:solidFill>
                <a:latin typeface="Source Sans Pro"/>
                <a:ea typeface="Source Sans Pro"/>
              </a:rPr>
              <a:t> </a:t>
            </a:r>
            <a:r>
              <a:rPr lang="lv-LV" sz="1800" dirty="0" err="1">
                <a:solidFill>
                  <a:srgbClr val="353535"/>
                </a:solidFill>
                <a:latin typeface="Source Sans Pro"/>
                <a:ea typeface="Source Sans Pro"/>
              </a:rPr>
              <a:t>may</a:t>
            </a:r>
            <a:r>
              <a:rPr lang="lv-LV" sz="1800" dirty="0">
                <a:solidFill>
                  <a:srgbClr val="353535"/>
                </a:solidFill>
                <a:latin typeface="Source Sans Pro"/>
                <a:ea typeface="Source Sans Pro"/>
              </a:rPr>
              <a:t> </a:t>
            </a:r>
            <a:r>
              <a:rPr lang="lv-LV" sz="1800" dirty="0" err="1">
                <a:solidFill>
                  <a:srgbClr val="353535"/>
                </a:solidFill>
                <a:latin typeface="Source Sans Pro"/>
                <a:ea typeface="Source Sans Pro"/>
              </a:rPr>
              <a:t>have</a:t>
            </a:r>
            <a:r>
              <a:rPr lang="lv-LV" sz="1800" dirty="0">
                <a:solidFill>
                  <a:srgbClr val="353535"/>
                </a:solidFill>
                <a:latin typeface="Source Sans Pro"/>
                <a:ea typeface="Source Sans Pro"/>
              </a:rPr>
              <a:t> no </a:t>
            </a:r>
            <a:r>
              <a:rPr lang="lv-LV" sz="1800" dirty="0" err="1">
                <a:solidFill>
                  <a:srgbClr val="353535"/>
                </a:solidFill>
                <a:latin typeface="Source Sans Pro"/>
                <a:ea typeface="Source Sans Pro"/>
              </a:rPr>
              <a:t>market</a:t>
            </a:r>
            <a:r>
              <a:rPr lang="lv-LV" sz="1800" dirty="0">
                <a:solidFill>
                  <a:srgbClr val="353535"/>
                </a:solidFill>
                <a:latin typeface="Source Sans Pro"/>
                <a:ea typeface="Source Sans Pro"/>
              </a:rPr>
              <a:t> </a:t>
            </a:r>
            <a:r>
              <a:rPr lang="lv-LV" sz="1800" dirty="0" err="1">
                <a:solidFill>
                  <a:srgbClr val="353535"/>
                </a:solidFill>
                <a:latin typeface="Source Sans Pro"/>
                <a:ea typeface="Source Sans Pro"/>
              </a:rPr>
              <a:t>in</a:t>
            </a:r>
            <a:r>
              <a:rPr lang="lv-LV" sz="1800" dirty="0">
                <a:solidFill>
                  <a:srgbClr val="353535"/>
                </a:solidFill>
                <a:latin typeface="Source Sans Pro"/>
                <a:ea typeface="Source Sans Pro"/>
              </a:rPr>
              <a:t> </a:t>
            </a:r>
            <a:r>
              <a:rPr lang="lv-LV" sz="1800" dirty="0" err="1">
                <a:solidFill>
                  <a:srgbClr val="353535"/>
                </a:solidFill>
                <a:latin typeface="Source Sans Pro"/>
                <a:ea typeface="Source Sans Pro"/>
              </a:rPr>
              <a:t>a</a:t>
            </a:r>
            <a:r>
              <a:rPr lang="lv-LV" sz="1800" dirty="0">
                <a:solidFill>
                  <a:srgbClr val="353535"/>
                </a:solidFill>
                <a:latin typeface="Source Sans Pro"/>
                <a:ea typeface="Source Sans Pro"/>
              </a:rPr>
              <a:t> </a:t>
            </a:r>
            <a:r>
              <a:rPr lang="lv-LV" sz="1800" dirty="0" err="1">
                <a:solidFill>
                  <a:srgbClr val="353535"/>
                </a:solidFill>
                <a:latin typeface="Source Sans Pro"/>
                <a:ea typeface="Source Sans Pro"/>
              </a:rPr>
              <a:t>standard</a:t>
            </a:r>
            <a:r>
              <a:rPr lang="lv-LV" sz="1800" dirty="0">
                <a:solidFill>
                  <a:srgbClr val="353535"/>
                </a:solidFill>
                <a:latin typeface="Source Sans Pro"/>
                <a:ea typeface="Source Sans Pro"/>
              </a:rPr>
              <a:t> </a:t>
            </a:r>
            <a:r>
              <a:rPr lang="lv-LV" sz="1800" dirty="0" err="1">
                <a:solidFill>
                  <a:srgbClr val="353535"/>
                </a:solidFill>
                <a:latin typeface="Source Sans Pro"/>
                <a:ea typeface="Source Sans Pro"/>
              </a:rPr>
              <a:t>sense</a:t>
            </a:r>
            <a:r>
              <a:rPr lang="lv-LV" sz="1800" dirty="0">
                <a:solidFill>
                  <a:srgbClr val="353535"/>
                </a:solidFill>
                <a:latin typeface="Source Sans Pro"/>
                <a:ea typeface="Source Sans Pro"/>
              </a:rPr>
              <a:t>, </a:t>
            </a:r>
            <a:r>
              <a:rPr lang="lv-LV" sz="1800" dirty="0" err="1">
                <a:solidFill>
                  <a:srgbClr val="353535"/>
                </a:solidFill>
                <a:latin typeface="Source Sans Pro"/>
                <a:ea typeface="Source Sans Pro"/>
              </a:rPr>
              <a:t>but</a:t>
            </a:r>
            <a:r>
              <a:rPr lang="lv-LV" sz="1800" dirty="0">
                <a:solidFill>
                  <a:srgbClr val="353535"/>
                </a:solidFill>
                <a:latin typeface="Source Sans Pro"/>
                <a:ea typeface="Source Sans Pro"/>
              </a:rPr>
              <a:t> </a:t>
            </a:r>
            <a:r>
              <a:rPr lang="lv-LV" sz="1800" dirty="0" err="1">
                <a:solidFill>
                  <a:srgbClr val="353535"/>
                </a:solidFill>
                <a:latin typeface="Source Sans Pro"/>
                <a:ea typeface="Source Sans Pro"/>
              </a:rPr>
              <a:t>there</a:t>
            </a:r>
            <a:r>
              <a:rPr lang="lv-LV" sz="1800" dirty="0">
                <a:solidFill>
                  <a:srgbClr val="353535"/>
                </a:solidFill>
                <a:latin typeface="Source Sans Pro"/>
                <a:ea typeface="Source Sans Pro"/>
              </a:rPr>
              <a:t> </a:t>
            </a:r>
            <a:r>
              <a:rPr lang="lv-LV" sz="1800" dirty="0" err="1">
                <a:solidFill>
                  <a:srgbClr val="353535"/>
                </a:solidFill>
                <a:latin typeface="Source Sans Pro"/>
                <a:ea typeface="Source Sans Pro"/>
              </a:rPr>
              <a:t>are</a:t>
            </a:r>
            <a:r>
              <a:rPr lang="lv-LV" sz="1800" dirty="0">
                <a:solidFill>
                  <a:srgbClr val="353535"/>
                </a:solidFill>
                <a:latin typeface="Source Sans Pro"/>
                <a:ea typeface="Source Sans Pro"/>
              </a:rPr>
              <a:t> </a:t>
            </a:r>
            <a:r>
              <a:rPr lang="lv-LV" sz="1800" dirty="0" err="1">
                <a:solidFill>
                  <a:srgbClr val="353535"/>
                </a:solidFill>
                <a:latin typeface="Source Sans Pro"/>
                <a:ea typeface="Source Sans Pro"/>
              </a:rPr>
              <a:t>end-users</a:t>
            </a:r>
            <a:endParaRPr lang="en-LV" sz="1800" dirty="0">
              <a:solidFill>
                <a:srgbClr val="353535"/>
              </a:solidFill>
              <a:latin typeface="Source Sans Pro"/>
              <a:ea typeface="Source Sans Pro"/>
            </a:endParaRPr>
          </a:p>
          <a:p>
            <a:r>
              <a:rPr lang="en-LV" sz="1800" dirty="0">
                <a:solidFill>
                  <a:srgbClr val="353535"/>
                </a:solidFill>
                <a:latin typeface="Source Sans Pro"/>
                <a:ea typeface="Source Sans Pro"/>
              </a:rPr>
              <a:t>Our unique value proposition for customers or end-users [remember, your customers might not be the end-users]</a:t>
            </a:r>
          </a:p>
          <a:p>
            <a:r>
              <a:rPr lang="en-LV" sz="1800" dirty="0">
                <a:solidFill>
                  <a:srgbClr val="353535"/>
                </a:solidFill>
                <a:latin typeface="Source Sans Pro"/>
                <a:ea typeface="Source Sans Pro"/>
              </a:rPr>
              <a:t>How our value proposition is different in comparison to other competitors [available solutions or other state-of-the-art research groups working in similar field]</a:t>
            </a:r>
          </a:p>
        </p:txBody>
      </p:sp>
      <p:sp>
        <p:nvSpPr>
          <p:cNvPr id="4" name="Virsraksts 1">
            <a:extLst>
              <a:ext uri="{FF2B5EF4-FFF2-40B4-BE49-F238E27FC236}">
                <a16:creationId xmlns:a16="http://schemas.microsoft.com/office/drawing/2014/main" id="{3BA54F73-FC5F-4445-9B17-D01484FAA61B}"/>
              </a:ext>
            </a:extLst>
          </p:cNvPr>
          <p:cNvSpPr txBox="1"/>
          <p:nvPr/>
        </p:nvSpPr>
        <p:spPr>
          <a:xfrm>
            <a:off x="1559207" y="1422312"/>
            <a:ext cx="5716664" cy="124459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lv-LV" sz="3200" b="1" i="0" u="none" strike="noStrike" kern="1200" cap="none" spc="0" baseline="0" dirty="0">
                <a:solidFill>
                  <a:srgbClr val="0D7D84"/>
                </a:solidFill>
                <a:uFillTx/>
                <a:latin typeface="Bahnschrift "/>
                <a:cs typeface="Calibri Light"/>
              </a:rPr>
              <a:t>MARKET ANALYSIS</a:t>
            </a:r>
            <a:endParaRPr lang="lv-LV" sz="3200" b="1" i="0" u="none" strike="noStrike" kern="1200" cap="none" spc="0" baseline="0" dirty="0">
              <a:solidFill>
                <a:srgbClr val="0D7D84"/>
              </a:solidFill>
              <a:uFillTx/>
              <a:latin typeface="Bahnschrift "/>
            </a:endParaRPr>
          </a:p>
        </p:txBody>
      </p:sp>
      <p:pic>
        <p:nvPicPr>
          <p:cNvPr id="5" name="Picture 11" descr="A blue and black letter&#10;&#10;AI-generated content may be incorrect.">
            <a:extLst>
              <a:ext uri="{FF2B5EF4-FFF2-40B4-BE49-F238E27FC236}">
                <a16:creationId xmlns:a16="http://schemas.microsoft.com/office/drawing/2014/main" id="{E97C2BCC-ED46-734D-80B6-538D95C035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207" y="648931"/>
            <a:ext cx="3760762" cy="638671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815F7812-94E1-D943-A8EA-1D7F1B10CDF3}"/>
              </a:ext>
            </a:extLst>
          </p:cNvPr>
          <p:cNvSpPr/>
          <p:nvPr/>
        </p:nvSpPr>
        <p:spPr>
          <a:xfrm>
            <a:off x="8115300" y="251604"/>
            <a:ext cx="3464814" cy="1210484"/>
          </a:xfrm>
          <a:prstGeom prst="roundRect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93345" marR="198755" defTabSz="914400">
              <a:lnSpc>
                <a:spcPct val="96000"/>
              </a:lnSpc>
              <a:spcBef>
                <a:spcPts val="370"/>
              </a:spcBef>
            </a:pPr>
            <a:r>
              <a:rPr lang="en-US" sz="1050" dirty="0">
                <a:solidFill>
                  <a:prstClr val="white"/>
                </a:solidFill>
                <a:latin typeface=""/>
              </a:rPr>
              <a:t>THIS SLIDE SHOULD SHOW YOUR TEAM’S UNDERSTANDING OF THE MARKET. THIS SHOULD EXPLAIN AND SHOW THE POTENTIAL MARKET OF YOUR SOLUTION IN THE INDUSTRY/NICHE YOU MENTIONED ON THE PROBLEM SLIDE.</a:t>
            </a:r>
            <a:endParaRPr lang="en-LV" sz="1050" dirty="0">
              <a:solidFill>
                <a:prstClr val="white"/>
              </a:solidFill>
              <a:latin typeface="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14EC4176-A909-8648-A518-C191A9CB9DAA}"/>
              </a:ext>
            </a:extLst>
          </p:cNvPr>
          <p:cNvSpPr/>
          <p:nvPr/>
        </p:nvSpPr>
        <p:spPr>
          <a:xfrm>
            <a:off x="8113014" y="1618393"/>
            <a:ext cx="3464814" cy="1210484"/>
          </a:xfrm>
          <a:prstGeom prst="roundRect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93345" marR="198755" defTabSz="914400">
              <a:lnSpc>
                <a:spcPct val="96000"/>
              </a:lnSpc>
              <a:spcBef>
                <a:spcPts val="370"/>
              </a:spcBef>
            </a:pPr>
            <a:r>
              <a:rPr lang="en-US" sz="1050" dirty="0">
                <a:solidFill>
                  <a:prstClr val="white"/>
                </a:solidFill>
                <a:latin typeface=""/>
              </a:rPr>
              <a:t>YOU CAN USE TAM/SAM/SOM CONCEPT  IF YOU ARE FAMILIAR WITH IT </a:t>
            </a:r>
            <a:r>
              <a:rPr lang="en-US" sz="1050">
                <a:solidFill>
                  <a:prstClr val="white"/>
                </a:solidFill>
                <a:latin typeface=""/>
              </a:rPr>
              <a:t>AND ChatGPT</a:t>
            </a:r>
            <a:r>
              <a:rPr lang="en-US" sz="1050" dirty="0">
                <a:solidFill>
                  <a:prstClr val="white"/>
                </a:solidFill>
                <a:latin typeface=""/>
              </a:rPr>
              <a:t> CALCULATOR IF IT IS CONVENIENT</a:t>
            </a:r>
            <a:r>
              <a:rPr lang="en-US" sz="1050">
                <a:solidFill>
                  <a:prstClr val="white"/>
                </a:solidFill>
                <a:latin typeface=""/>
              </a:rPr>
              <a:t/>
            </a:r>
            <a:br>
              <a:rPr lang="en-US" sz="1050">
                <a:solidFill>
                  <a:prstClr val="white"/>
                </a:solidFill>
                <a:latin typeface=""/>
              </a:rPr>
            </a:br>
            <a:r>
              <a:rPr lang="en-US" sz="1050" dirty="0">
                <a:solidFill>
                  <a:prstClr val="white"/>
                </a:solidFill>
                <a:latin typeface=""/>
                <a:hlinkClick r:id="rId4"/>
              </a:rPr>
              <a:t>https://chatgpt.com/g</a:t>
            </a:r>
            <a:r>
              <a:rPr lang="en-US" sz="1050">
                <a:solidFill>
                  <a:prstClr val="white"/>
                </a:solidFill>
                <a:latin typeface=""/>
                <a:hlinkClick r:id="rId4"/>
              </a:rPr>
              <a:t>/g-K8IfLOeRD-tam-sam-som-calculator</a:t>
            </a:r>
            <a:r>
              <a:rPr lang="en-US" sz="1050" dirty="0">
                <a:solidFill>
                  <a:prstClr val="white"/>
                </a:solidFill>
                <a:latin typeface=""/>
              </a:rPr>
              <a:t> </a:t>
            </a:r>
            <a:endParaRPr lang="en-LV" sz="1050" dirty="0">
              <a:solidFill>
                <a:prstClr val="white"/>
              </a:solidFill>
              <a:latin typeface="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C4829429-D7FB-7B4D-B2F1-C7374533CB0F}"/>
              </a:ext>
            </a:extLst>
          </p:cNvPr>
          <p:cNvSpPr/>
          <p:nvPr/>
        </p:nvSpPr>
        <p:spPr>
          <a:xfrm>
            <a:off x="8113014" y="2963814"/>
            <a:ext cx="3464814" cy="2289985"/>
          </a:xfrm>
          <a:prstGeom prst="roundRect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93345" marR="198755" defTabSz="914400">
              <a:lnSpc>
                <a:spcPct val="96000"/>
              </a:lnSpc>
              <a:spcBef>
                <a:spcPts val="370"/>
              </a:spcBef>
            </a:pPr>
            <a:r>
              <a:rPr lang="en-US" sz="1050" b="1" dirty="0">
                <a:solidFill>
                  <a:prstClr val="white"/>
                </a:solidFill>
                <a:latin typeface=""/>
              </a:rPr>
              <a:t>IMPORTANT</a:t>
            </a:r>
            <a:r>
              <a:rPr lang="en-US" sz="1050" dirty="0">
                <a:solidFill>
                  <a:prstClr val="white"/>
                </a:solidFill>
                <a:latin typeface=""/>
              </a:rPr>
              <a:t>: THE MOST IMPORTANT OUTCOME OF A MARKET ANALYSIS IS THE ABILITY TO COMMUNICATE WHY YOUR TECHNOLOGY SOLUTION IS BETTER THAN OTHER SOLUTIONS.</a:t>
            </a:r>
          </a:p>
          <a:p>
            <a:pPr marL="93345" marR="198755" defTabSz="914400">
              <a:lnSpc>
                <a:spcPct val="96000"/>
              </a:lnSpc>
              <a:spcBef>
                <a:spcPts val="370"/>
              </a:spcBef>
            </a:pPr>
            <a:r>
              <a:rPr lang="en-US" sz="1050" dirty="0">
                <a:solidFill>
                  <a:prstClr val="white"/>
                </a:solidFill>
                <a:latin typeface=""/>
              </a:rPr>
              <a:t>COMPARE THE ATTRIBUTES OF YOUR INVENTION TO OTHER COMPANIES OR RESEARCH GROUPS IN THE FIELD. CONTRAST YOUR APPROACH AND HIGHLIGHT WHY YOU THINK IT IS DIFFERENT – AND SUPERIOR!</a:t>
            </a:r>
            <a:endParaRPr lang="en-LV" sz="1050" dirty="0">
              <a:solidFill>
                <a:prstClr val="white"/>
              </a:solidFill>
              <a:latin typeface="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07BEB39-9BFB-2741-AD7D-9BC20D354A89}"/>
              </a:ext>
            </a:extLst>
          </p:cNvPr>
          <p:cNvSpPr/>
          <p:nvPr/>
        </p:nvSpPr>
        <p:spPr>
          <a:xfrm>
            <a:off x="8151114" y="5386631"/>
            <a:ext cx="3464814" cy="1210484"/>
          </a:xfrm>
          <a:prstGeom prst="roundRect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93345" marR="198755" defTabSz="914400">
              <a:lnSpc>
                <a:spcPct val="96000"/>
              </a:lnSpc>
              <a:spcBef>
                <a:spcPts val="370"/>
              </a:spcBef>
            </a:pPr>
            <a:r>
              <a:rPr lang="lv-LV" sz="1050" dirty="0">
                <a:solidFill>
                  <a:prstClr val="white"/>
                </a:solidFill>
                <a:latin typeface=""/>
              </a:rPr>
              <a:t>REMEMBER – APPLICATION OF AN INNOVATIVE TREATMENT/DIAGNOSTIC METHOD MAY HAVE NO DIRECT MARKET IMPACT. CONSIDER QUALITY OF LIFE, EFFICACY OF TREATMENT BECAUSE OF EARLY DIAGNOSTICS ETC.</a:t>
            </a:r>
            <a:endParaRPr lang="en-LV" sz="1050" dirty="0">
              <a:solidFill>
                <a:prstClr val="white"/>
              </a:solidFill>
              <a:latin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2750635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A white background with dots and lines&#10;&#10;AI-generated content may be incorrect.">
            <a:extLst>
              <a:ext uri="{FF2B5EF4-FFF2-40B4-BE49-F238E27FC236}">
                <a16:creationId xmlns:a16="http://schemas.microsoft.com/office/drawing/2014/main" id="{EF8BD796-9997-DA41-BF38-5027D50924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6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Satura vietturis 2">
            <a:extLst>
              <a:ext uri="{FF2B5EF4-FFF2-40B4-BE49-F238E27FC236}">
                <a16:creationId xmlns:a16="http://schemas.microsoft.com/office/drawing/2014/main" id="{BA193E3F-D1CB-9C4B-82E5-90E358E153D0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1559207" y="2371944"/>
            <a:ext cx="10209240" cy="4351336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LV" sz="1800" dirty="0">
                <a:solidFill>
                  <a:srgbClr val="353535"/>
                </a:solidFill>
                <a:latin typeface="Source Sans Pro"/>
                <a:ea typeface="Source Sans Pro"/>
              </a:rPr>
              <a:t>This is the </a:t>
            </a:r>
            <a:r>
              <a:rPr lang="en-LV" sz="1800" dirty="0" err="1">
                <a:solidFill>
                  <a:srgbClr val="353535"/>
                </a:solidFill>
                <a:latin typeface="Source Sans Pro"/>
                <a:ea typeface="Source Sans Pro"/>
              </a:rPr>
              <a:t>gantt</a:t>
            </a:r>
            <a:r>
              <a:rPr lang="en-LV" sz="1800" dirty="0">
                <a:solidFill>
                  <a:srgbClr val="353535"/>
                </a:solidFill>
                <a:latin typeface="Source Sans Pro"/>
                <a:ea typeface="Source Sans Pro"/>
              </a:rPr>
              <a:t> chart of our planned activities and timeline [</a:t>
            </a:r>
            <a:r>
              <a:rPr lang="lv-LV" sz="1800" dirty="0" err="1">
                <a:solidFill>
                  <a:srgbClr val="353535"/>
                </a:solidFill>
                <a:latin typeface="Source Sans Pro"/>
                <a:ea typeface="Source Sans Pro"/>
              </a:rPr>
              <a:t>please</a:t>
            </a:r>
            <a:r>
              <a:rPr lang="lv-LV" sz="1800" dirty="0">
                <a:solidFill>
                  <a:srgbClr val="353535"/>
                </a:solidFill>
                <a:latin typeface="Source Sans Pro"/>
                <a:ea typeface="Source Sans Pro"/>
              </a:rPr>
              <a:t> </a:t>
            </a:r>
            <a:r>
              <a:rPr lang="lv-LV" sz="1800" dirty="0" err="1">
                <a:solidFill>
                  <a:srgbClr val="353535"/>
                </a:solidFill>
                <a:latin typeface="Source Sans Pro"/>
                <a:ea typeface="Source Sans Pro"/>
              </a:rPr>
              <a:t>fill-in</a:t>
            </a:r>
            <a:r>
              <a:rPr lang="lv-LV" sz="1800" dirty="0">
                <a:solidFill>
                  <a:srgbClr val="353535"/>
                </a:solidFill>
                <a:latin typeface="Source Sans Pro"/>
                <a:ea typeface="Source Sans Pro"/>
              </a:rPr>
              <a:t> </a:t>
            </a:r>
            <a:r>
              <a:rPr lang="lv-LV" sz="1800" dirty="0" err="1">
                <a:solidFill>
                  <a:srgbClr val="353535"/>
                </a:solidFill>
                <a:latin typeface="Source Sans Pro"/>
                <a:ea typeface="Source Sans Pro"/>
              </a:rPr>
              <a:t>your</a:t>
            </a:r>
            <a:r>
              <a:rPr lang="lv-LV" sz="1800" dirty="0">
                <a:solidFill>
                  <a:srgbClr val="353535"/>
                </a:solidFill>
                <a:latin typeface="Source Sans Pro"/>
                <a:ea typeface="Source Sans Pro"/>
              </a:rPr>
              <a:t> </a:t>
            </a:r>
            <a:r>
              <a:rPr lang="lv-LV" sz="1800" dirty="0" err="1">
                <a:solidFill>
                  <a:srgbClr val="353535"/>
                </a:solidFill>
                <a:latin typeface="Source Sans Pro"/>
                <a:ea typeface="Source Sans Pro"/>
              </a:rPr>
              <a:t>own</a:t>
            </a:r>
            <a:r>
              <a:rPr lang="lv-LV" sz="1800">
                <a:solidFill>
                  <a:srgbClr val="353535"/>
                </a:solidFill>
                <a:latin typeface="Source Sans Pro"/>
                <a:ea typeface="Source Sans Pro"/>
              </a:rPr>
              <a:t> content]</a:t>
            </a:r>
            <a:endParaRPr lang="en-US" sz="1800">
              <a:solidFill>
                <a:srgbClr val="353535"/>
              </a:solidFill>
              <a:latin typeface=""/>
            </a:endParaRPr>
          </a:p>
        </p:txBody>
      </p:sp>
      <p:sp>
        <p:nvSpPr>
          <p:cNvPr id="4" name="Virsraksts 1">
            <a:extLst>
              <a:ext uri="{FF2B5EF4-FFF2-40B4-BE49-F238E27FC236}">
                <a16:creationId xmlns:a16="http://schemas.microsoft.com/office/drawing/2014/main" id="{3BA54F73-FC5F-4445-9B17-D01484FAA61B}"/>
              </a:ext>
            </a:extLst>
          </p:cNvPr>
          <p:cNvSpPr txBox="1"/>
          <p:nvPr/>
        </p:nvSpPr>
        <p:spPr>
          <a:xfrm>
            <a:off x="1559207" y="1422312"/>
            <a:ext cx="5716664" cy="124459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lv-LV" sz="3200" b="1" i="0" u="none" strike="noStrike" kern="1200" cap="none" spc="0" baseline="0" dirty="0">
                <a:solidFill>
                  <a:srgbClr val="0D7D84"/>
                </a:solidFill>
                <a:uFillTx/>
                <a:latin typeface="Bahnschrift "/>
                <a:cs typeface="Calibri Light"/>
              </a:rPr>
              <a:t>OUR PLAN: 12 </a:t>
            </a:r>
            <a:r>
              <a:rPr lang="lv-LV" sz="3200" b="1" i="0" u="none" strike="noStrike" kern="1200" cap="none" spc="0" baseline="0" dirty="0" err="1">
                <a:solidFill>
                  <a:srgbClr val="0D7D84"/>
                </a:solidFill>
                <a:uFillTx/>
                <a:latin typeface="Bahnschrift "/>
                <a:cs typeface="Calibri Light"/>
              </a:rPr>
              <a:t>months</a:t>
            </a:r>
            <a:endParaRPr lang="lv-LV" sz="3200" b="1" i="0" u="none" strike="noStrike" kern="1200" cap="none" spc="0" baseline="0" dirty="0">
              <a:solidFill>
                <a:srgbClr val="0D7D84"/>
              </a:solidFill>
              <a:uFillTx/>
              <a:latin typeface="Bahnschrift "/>
            </a:endParaRPr>
          </a:p>
        </p:txBody>
      </p:sp>
      <p:pic>
        <p:nvPicPr>
          <p:cNvPr id="5" name="Picture 11" descr="A blue and black letter&#10;&#10;AI-generated content may be incorrect.">
            <a:extLst>
              <a:ext uri="{FF2B5EF4-FFF2-40B4-BE49-F238E27FC236}">
                <a16:creationId xmlns:a16="http://schemas.microsoft.com/office/drawing/2014/main" id="{E97C2BCC-ED46-734D-80B6-538D95C035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207" y="648931"/>
            <a:ext cx="3760762" cy="638671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E5658B5B-4CAB-9D46-8169-5957D24E65F7}"/>
              </a:ext>
            </a:extLst>
          </p:cNvPr>
          <p:cNvSpPr/>
          <p:nvPr/>
        </p:nvSpPr>
        <p:spPr>
          <a:xfrm>
            <a:off x="8115300" y="251604"/>
            <a:ext cx="3464814" cy="1574021"/>
          </a:xfrm>
          <a:prstGeom prst="roundRect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93345" marR="198755" defTabSz="914400">
              <a:lnSpc>
                <a:spcPct val="96000"/>
              </a:lnSpc>
              <a:spcBef>
                <a:spcPts val="370"/>
              </a:spcBef>
            </a:pPr>
            <a:r>
              <a:rPr lang="en-US" sz="1050" dirty="0">
                <a:solidFill>
                  <a:prstClr val="white"/>
                </a:solidFill>
                <a:latin typeface=""/>
              </a:rPr>
              <a:t>MANY APPLICATIONS FAIL DUE TO A LACK OF PLANNING AND IMPLEMENTATION THINKING. YOU NEED TO DEMONSTRATE THAT YOUR TEAM WILL NOT SPEND THE GRANT FUNDING ON ACADEMIC RESEARCH, BUT WILL MANAGE THE PROJECT TO ACHIEVE MARKET- STANDARD OUTCOMES.</a:t>
            </a:r>
            <a:endParaRPr lang="en-LV" sz="1050" dirty="0">
              <a:solidFill>
                <a:prstClr val="white"/>
              </a:solidFill>
              <a:latin typeface=""/>
            </a:endParaRPr>
          </a:p>
        </p:txBody>
      </p:sp>
      <p:sp>
        <p:nvSpPr>
          <p:cNvPr id="7" name="Rounded Rectangle 3">
            <a:extLst>
              <a:ext uri="{FF2B5EF4-FFF2-40B4-BE49-F238E27FC236}">
                <a16:creationId xmlns:a16="http://schemas.microsoft.com/office/drawing/2014/main" id="{702DE6AC-FA2D-8E40-A2A1-26C77A9398B3}"/>
              </a:ext>
            </a:extLst>
          </p:cNvPr>
          <p:cNvSpPr/>
          <p:nvPr/>
        </p:nvSpPr>
        <p:spPr>
          <a:xfrm>
            <a:off x="8115299" y="5700622"/>
            <a:ext cx="3464814" cy="783267"/>
          </a:xfrm>
          <a:prstGeom prst="roundRect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93345" marR="198755" defTabSz="914400">
              <a:lnSpc>
                <a:spcPct val="96000"/>
              </a:lnSpc>
              <a:spcBef>
                <a:spcPts val="370"/>
              </a:spcBef>
            </a:pPr>
            <a:r>
              <a:rPr lang="en-US" sz="1050" cap="all" dirty="0">
                <a:solidFill>
                  <a:prstClr val="white"/>
                </a:solidFill>
                <a:latin typeface=""/>
              </a:rPr>
              <a:t>This chart is just an example. Please copy &amp; paste the chart content from the 1st stage application form.</a:t>
            </a:r>
          </a:p>
        </p:txBody>
      </p:sp>
      <p:graphicFrame>
        <p:nvGraphicFramePr>
          <p:cNvPr id="8" name="Tabula 6">
            <a:extLst>
              <a:ext uri="{FF2B5EF4-FFF2-40B4-BE49-F238E27FC236}">
                <a16:creationId xmlns:a16="http://schemas.microsoft.com/office/drawing/2014/main" id="{88B142A5-5844-514A-BE86-ADBF61F444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0324189"/>
              </p:ext>
            </p:extLst>
          </p:nvPr>
        </p:nvGraphicFramePr>
        <p:xfrm>
          <a:off x="1559207" y="2927935"/>
          <a:ext cx="9837075" cy="23774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033622">
                  <a:extLst>
                    <a:ext uri="{9D8B030D-6E8A-4147-A177-3AD203B41FA5}">
                      <a16:colId xmlns:a16="http://schemas.microsoft.com/office/drawing/2014/main" val="715665003"/>
                    </a:ext>
                  </a:extLst>
                </a:gridCol>
                <a:gridCol w="938407">
                  <a:extLst>
                    <a:ext uri="{9D8B030D-6E8A-4147-A177-3AD203B41FA5}">
                      <a16:colId xmlns:a16="http://schemas.microsoft.com/office/drawing/2014/main" val="1957636015"/>
                    </a:ext>
                  </a:extLst>
                </a:gridCol>
                <a:gridCol w="938407">
                  <a:extLst>
                    <a:ext uri="{9D8B030D-6E8A-4147-A177-3AD203B41FA5}">
                      <a16:colId xmlns:a16="http://schemas.microsoft.com/office/drawing/2014/main" val="3126343414"/>
                    </a:ext>
                  </a:extLst>
                </a:gridCol>
                <a:gridCol w="938407">
                  <a:extLst>
                    <a:ext uri="{9D8B030D-6E8A-4147-A177-3AD203B41FA5}">
                      <a16:colId xmlns:a16="http://schemas.microsoft.com/office/drawing/2014/main" val="3178416083"/>
                    </a:ext>
                  </a:extLst>
                </a:gridCol>
                <a:gridCol w="938407">
                  <a:extLst>
                    <a:ext uri="{9D8B030D-6E8A-4147-A177-3AD203B41FA5}">
                      <a16:colId xmlns:a16="http://schemas.microsoft.com/office/drawing/2014/main" val="1032139089"/>
                    </a:ext>
                  </a:extLst>
                </a:gridCol>
                <a:gridCol w="3049825">
                  <a:extLst>
                    <a:ext uri="{9D8B030D-6E8A-4147-A177-3AD203B41FA5}">
                      <a16:colId xmlns:a16="http://schemas.microsoft.com/office/drawing/2014/main" val="291026037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rtl="0" fontAlgn="base">
                        <a:lnSpc>
                          <a:spcPts val="1200"/>
                        </a:lnSpc>
                      </a:pPr>
                      <a:r>
                        <a:rPr lang="lv-LV" sz="1600" i="1" kern="1200" err="1">
                          <a:solidFill>
                            <a:schemeClr val="bg1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Task</a:t>
                      </a:r>
                      <a:r>
                        <a:rPr lang="lv-LV" sz="1600" i="1" kern="1200" dirty="0">
                          <a:solidFill>
                            <a:schemeClr val="bg1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</a:t>
                      </a:r>
                      <a:r>
                        <a:rPr lang="lv-LV" sz="1600" i="1" kern="1200" err="1">
                          <a:solidFill>
                            <a:schemeClr val="bg1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name</a:t>
                      </a:r>
                      <a:r>
                        <a:rPr lang="lv-LV" sz="1600" i="1" kern="1200" dirty="0">
                          <a:solidFill>
                            <a:schemeClr val="bg1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 </a:t>
                      </a:r>
                    </a:p>
                  </a:txBody>
                  <a:tcPr marL="66675" marR="66675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53535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200"/>
                        </a:lnSpc>
                      </a:pPr>
                      <a:r>
                        <a:rPr lang="lv-LV" sz="1600" i="1" kern="1200" dirty="0">
                          <a:solidFill>
                            <a:schemeClr val="bg1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Q1 </a:t>
                      </a:r>
                    </a:p>
                  </a:txBody>
                  <a:tcPr marL="66675" marR="66675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53535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200"/>
                        </a:lnSpc>
                      </a:pPr>
                      <a:r>
                        <a:rPr lang="lv-LV" sz="1600" i="1" kern="1200" dirty="0">
                          <a:solidFill>
                            <a:schemeClr val="bg1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Q2 </a:t>
                      </a:r>
                    </a:p>
                  </a:txBody>
                  <a:tcPr marL="66675" marR="66675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53535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200"/>
                        </a:lnSpc>
                      </a:pPr>
                      <a:r>
                        <a:rPr lang="lv-LV" sz="1600" i="1" kern="1200" dirty="0">
                          <a:solidFill>
                            <a:schemeClr val="bg1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Q3 </a:t>
                      </a:r>
                    </a:p>
                  </a:txBody>
                  <a:tcPr marL="66675" marR="66675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53535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200"/>
                        </a:lnSpc>
                      </a:pPr>
                      <a:r>
                        <a:rPr lang="lv-LV" sz="1600" i="1" kern="1200" dirty="0">
                          <a:solidFill>
                            <a:schemeClr val="bg1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Q4 </a:t>
                      </a:r>
                    </a:p>
                  </a:txBody>
                  <a:tcPr marL="66675" marR="66675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53535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200"/>
                        </a:lnSpc>
                      </a:pPr>
                      <a:r>
                        <a:rPr lang="lv-LV" sz="1600" i="1" kern="1200" err="1">
                          <a:solidFill>
                            <a:schemeClr val="bg1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Outcome</a:t>
                      </a:r>
                      <a:r>
                        <a:rPr lang="lv-LV" sz="1600" i="1" kern="1200" dirty="0">
                          <a:solidFill>
                            <a:schemeClr val="bg1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/</a:t>
                      </a:r>
                      <a:r>
                        <a:rPr lang="lv-LV" sz="1600" i="1" kern="1200" err="1">
                          <a:solidFill>
                            <a:schemeClr val="bg1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Result</a:t>
                      </a:r>
                      <a:r>
                        <a:rPr lang="lv-LV" sz="1600" i="1" kern="1200" dirty="0">
                          <a:solidFill>
                            <a:schemeClr val="bg1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 </a:t>
                      </a:r>
                    </a:p>
                  </a:txBody>
                  <a:tcPr marL="66675" marR="66675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535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851949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r>
                        <a:rPr lang="lv-LV" sz="1600" i="1" kern="1200" dirty="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Market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&amp; </a:t>
                      </a:r>
                      <a:r>
                        <a:rPr lang="lv-LV" sz="1600" i="1" kern="1200" dirty="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customer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</a:t>
                      </a:r>
                      <a:r>
                        <a:rPr lang="lv-LV" sz="1600" i="1" kern="1200" dirty="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research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 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X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1050"/>
                        </a:lnSpc>
                        <a:buNone/>
                      </a:pP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X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endParaRPr lang="lv-LV" sz="1600" i="1" kern="1200" dirty="0">
                        <a:solidFill>
                          <a:srgbClr val="353535"/>
                        </a:solidFill>
                        <a:latin typeface="Source Sans Pro"/>
                        <a:ea typeface="Source Sans Pro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endParaRPr lang="lv-LV" sz="1600" i="1" kern="1200" dirty="0">
                        <a:solidFill>
                          <a:srgbClr val="353535"/>
                        </a:solidFill>
                        <a:latin typeface="Source Sans Pro"/>
                        <a:ea typeface="Source Sans Pro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r>
                        <a:rPr lang="lv-LV" sz="1600" i="1" kern="1200" dirty="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Identified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</a:t>
                      </a:r>
                      <a:r>
                        <a:rPr lang="lv-LV" sz="1600" i="1" kern="1200" dirty="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industry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</a:t>
                      </a:r>
                      <a:r>
                        <a:rPr lang="lv-LV" sz="1600" i="1" kern="1200" dirty="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and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</a:t>
                      </a:r>
                      <a:r>
                        <a:rPr lang="lv-LV" sz="1600" i="1" kern="1200" dirty="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niche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/ </a:t>
                      </a:r>
                      <a:r>
                        <a:rPr lang="lv-LV" sz="1600" i="1" kern="1200" dirty="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validated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</a:t>
                      </a:r>
                      <a:r>
                        <a:rPr lang="lv-LV" sz="1600" i="1" kern="1200" dirty="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customer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</a:t>
                      </a:r>
                      <a:r>
                        <a:rPr lang="lv-LV" sz="1600" i="1" kern="1200" dirty="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problems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&amp; </a:t>
                      </a:r>
                      <a:r>
                        <a:rPr lang="lv-LV" sz="1600" i="1" kern="1200" dirty="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needs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 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146437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State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of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the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art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research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 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endParaRPr lang="lv-LV" sz="1600" i="1" kern="1200" dirty="0">
                        <a:solidFill>
                          <a:srgbClr val="353535"/>
                        </a:solidFill>
                        <a:latin typeface="Source Sans Pro"/>
                        <a:ea typeface="Source Sans Pro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X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endParaRPr lang="lv-LV" sz="1600" i="1" kern="1200" dirty="0">
                        <a:solidFill>
                          <a:srgbClr val="353535"/>
                        </a:solidFill>
                        <a:latin typeface="Source Sans Pro"/>
                        <a:ea typeface="Source Sans Pro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endParaRPr lang="lv-LV" sz="1600" i="1" kern="1200" dirty="0">
                        <a:solidFill>
                          <a:srgbClr val="353535"/>
                        </a:solidFill>
                        <a:latin typeface="Source Sans Pro"/>
                        <a:ea typeface="Source Sans Pro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Unique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diferentiation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verified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. IP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basis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developed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 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8908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Prototype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development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 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endParaRPr lang="lv-LV" sz="1600" i="1" kern="1200" dirty="0">
                        <a:solidFill>
                          <a:srgbClr val="353535"/>
                        </a:solidFill>
                        <a:latin typeface="Source Sans Pro"/>
                        <a:ea typeface="Source Sans Pro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X 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X 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X 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Low-level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(TR3)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prototype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developed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.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Submitted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patent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application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 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874784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Marketing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and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PR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activities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 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endParaRPr lang="lv-LV" sz="1600" i="1" kern="1200" dirty="0">
                        <a:solidFill>
                          <a:srgbClr val="353535"/>
                        </a:solidFill>
                        <a:latin typeface="Source Sans Pro"/>
                        <a:ea typeface="Source Sans Pro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endParaRPr lang="lv-LV" sz="1600" i="1" kern="1200" dirty="0">
                        <a:solidFill>
                          <a:srgbClr val="353535"/>
                        </a:solidFill>
                        <a:latin typeface="Source Sans Pro"/>
                        <a:ea typeface="Source Sans Pro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X 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X 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Visited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X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industry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events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/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meeting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X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stakeholders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 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2027"/>
                  </a:ext>
                </a:extLst>
              </a:tr>
              <a:tr h="359433"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Further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project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strategy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 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endParaRPr lang="lv-LV" sz="1600" i="1" kern="1200" dirty="0">
                        <a:solidFill>
                          <a:srgbClr val="353535"/>
                        </a:solidFill>
                        <a:latin typeface="Source Sans Pro"/>
                        <a:ea typeface="Source Sans Pro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endParaRPr lang="lv-LV" sz="1600" i="1" kern="1200" dirty="0">
                        <a:solidFill>
                          <a:srgbClr val="353535"/>
                        </a:solidFill>
                        <a:latin typeface="Source Sans Pro"/>
                        <a:ea typeface="Source Sans Pro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endParaRPr lang="lv-LV" sz="1600" i="1" kern="1200" dirty="0">
                        <a:solidFill>
                          <a:srgbClr val="353535"/>
                        </a:solidFill>
                        <a:latin typeface="Source Sans Pro"/>
                        <a:ea typeface="Source Sans Pro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X 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Developed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plan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for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further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R&amp;D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and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financing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 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78136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65622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A white background with dots and lines&#10;&#10;AI-generated content may be incorrect.">
            <a:extLst>
              <a:ext uri="{FF2B5EF4-FFF2-40B4-BE49-F238E27FC236}">
                <a16:creationId xmlns:a16="http://schemas.microsoft.com/office/drawing/2014/main" id="{EF8BD796-9997-DA41-BF38-5027D50924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6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Satura vietturis 2">
            <a:extLst>
              <a:ext uri="{FF2B5EF4-FFF2-40B4-BE49-F238E27FC236}">
                <a16:creationId xmlns:a16="http://schemas.microsoft.com/office/drawing/2014/main" id="{BA193E3F-D1CB-9C4B-82E5-90E358E153D0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1559207" y="2371944"/>
            <a:ext cx="10209240" cy="4351336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LV" sz="1800" dirty="0">
                <a:solidFill>
                  <a:srgbClr val="353535"/>
                </a:solidFill>
                <a:latin typeface="Source Sans Pro"/>
                <a:ea typeface="Source Sans Pro"/>
              </a:rPr>
              <a:t>This is the indicative budget of our planned activities and timeline [</a:t>
            </a:r>
            <a:r>
              <a:rPr lang="lv-LV" sz="1800" dirty="0" err="1">
                <a:solidFill>
                  <a:srgbClr val="353535"/>
                </a:solidFill>
                <a:latin typeface="Source Sans Pro"/>
                <a:ea typeface="Source Sans Pro"/>
              </a:rPr>
              <a:t>please</a:t>
            </a:r>
            <a:r>
              <a:rPr lang="lv-LV" sz="1800" dirty="0">
                <a:solidFill>
                  <a:srgbClr val="353535"/>
                </a:solidFill>
                <a:latin typeface="Source Sans Pro"/>
                <a:ea typeface="Source Sans Pro"/>
              </a:rPr>
              <a:t> </a:t>
            </a:r>
            <a:r>
              <a:rPr lang="lv-LV" sz="1800" dirty="0" err="1">
                <a:solidFill>
                  <a:srgbClr val="353535"/>
                </a:solidFill>
                <a:latin typeface="Source Sans Pro"/>
                <a:ea typeface="Source Sans Pro"/>
              </a:rPr>
              <a:t>fill-in</a:t>
            </a:r>
            <a:r>
              <a:rPr lang="lv-LV" sz="1800" dirty="0">
                <a:solidFill>
                  <a:srgbClr val="353535"/>
                </a:solidFill>
                <a:latin typeface="Source Sans Pro"/>
                <a:ea typeface="Source Sans Pro"/>
              </a:rPr>
              <a:t> </a:t>
            </a:r>
            <a:r>
              <a:rPr lang="lv-LV" sz="1800" dirty="0" err="1">
                <a:solidFill>
                  <a:srgbClr val="353535"/>
                </a:solidFill>
                <a:latin typeface="Source Sans Pro"/>
                <a:ea typeface="Source Sans Pro"/>
              </a:rPr>
              <a:t>your</a:t>
            </a:r>
            <a:r>
              <a:rPr lang="lv-LV" sz="1800" dirty="0">
                <a:solidFill>
                  <a:srgbClr val="353535"/>
                </a:solidFill>
                <a:latin typeface="Source Sans Pro"/>
                <a:ea typeface="Source Sans Pro"/>
              </a:rPr>
              <a:t> </a:t>
            </a:r>
            <a:r>
              <a:rPr lang="lv-LV" sz="1800" dirty="0" err="1">
                <a:solidFill>
                  <a:srgbClr val="353535"/>
                </a:solidFill>
                <a:latin typeface="Source Sans Pro"/>
                <a:ea typeface="Source Sans Pro"/>
              </a:rPr>
              <a:t>own</a:t>
            </a:r>
            <a:r>
              <a:rPr lang="lv-LV" sz="1800" dirty="0">
                <a:solidFill>
                  <a:srgbClr val="353535"/>
                </a:solidFill>
                <a:latin typeface="Source Sans Pro"/>
                <a:ea typeface="Source Sans Pro"/>
              </a:rPr>
              <a:t> </a:t>
            </a:r>
            <a:r>
              <a:rPr lang="lv-LV" sz="1800" dirty="0" err="1">
                <a:solidFill>
                  <a:srgbClr val="353535"/>
                </a:solidFill>
                <a:latin typeface="Source Sans Pro"/>
                <a:ea typeface="Source Sans Pro"/>
              </a:rPr>
              <a:t>content</a:t>
            </a:r>
            <a:r>
              <a:rPr lang="en-LV" sz="1800" dirty="0">
                <a:solidFill>
                  <a:srgbClr val="353535"/>
                </a:solidFill>
                <a:latin typeface="Source Sans Pro"/>
                <a:ea typeface="Source Sans Pro"/>
              </a:rPr>
              <a:t>]</a:t>
            </a:r>
          </a:p>
        </p:txBody>
      </p:sp>
      <p:sp>
        <p:nvSpPr>
          <p:cNvPr id="4" name="Virsraksts 1">
            <a:extLst>
              <a:ext uri="{FF2B5EF4-FFF2-40B4-BE49-F238E27FC236}">
                <a16:creationId xmlns:a16="http://schemas.microsoft.com/office/drawing/2014/main" id="{3BA54F73-FC5F-4445-9B17-D01484FAA61B}"/>
              </a:ext>
            </a:extLst>
          </p:cNvPr>
          <p:cNvSpPr txBox="1"/>
          <p:nvPr/>
        </p:nvSpPr>
        <p:spPr>
          <a:xfrm>
            <a:off x="1559207" y="1422312"/>
            <a:ext cx="5716664" cy="124459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lv-LV" sz="3200" b="1" i="0" u="none" strike="noStrike" kern="1200" cap="none" spc="0" baseline="0" dirty="0">
                <a:solidFill>
                  <a:srgbClr val="0D7D84"/>
                </a:solidFill>
                <a:uFillTx/>
                <a:latin typeface="Bahnschrift "/>
                <a:cs typeface="Calibri Light"/>
              </a:rPr>
              <a:t>OUR BUDGET: 12 </a:t>
            </a:r>
            <a:r>
              <a:rPr lang="lv-LV" sz="3200" b="1" i="0" u="none" strike="noStrike" kern="1200" cap="none" spc="0" baseline="0" dirty="0" err="1">
                <a:solidFill>
                  <a:srgbClr val="0D7D84"/>
                </a:solidFill>
                <a:uFillTx/>
                <a:latin typeface="Bahnschrift "/>
                <a:cs typeface="Calibri Light"/>
              </a:rPr>
              <a:t>months</a:t>
            </a:r>
            <a:endParaRPr lang="lv-LV" sz="3200" b="1" i="0" u="none" strike="noStrike" kern="1200" cap="none" spc="0" baseline="0" dirty="0">
              <a:solidFill>
                <a:srgbClr val="0D7D84"/>
              </a:solidFill>
              <a:uFillTx/>
              <a:latin typeface="Bahnschrift "/>
            </a:endParaRPr>
          </a:p>
        </p:txBody>
      </p:sp>
      <p:pic>
        <p:nvPicPr>
          <p:cNvPr id="5" name="Picture 11" descr="A blue and black letter&#10;&#10;AI-generated content may be incorrect.">
            <a:extLst>
              <a:ext uri="{FF2B5EF4-FFF2-40B4-BE49-F238E27FC236}">
                <a16:creationId xmlns:a16="http://schemas.microsoft.com/office/drawing/2014/main" id="{E97C2BCC-ED46-734D-80B6-538D95C035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207" y="648931"/>
            <a:ext cx="3760762" cy="638671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9" name="Rounded Rectangle 3">
            <a:extLst>
              <a:ext uri="{FF2B5EF4-FFF2-40B4-BE49-F238E27FC236}">
                <a16:creationId xmlns:a16="http://schemas.microsoft.com/office/drawing/2014/main" id="{5473FBF6-6E5C-9741-B65B-3FC7164BBAB2}"/>
              </a:ext>
            </a:extLst>
          </p:cNvPr>
          <p:cNvSpPr/>
          <p:nvPr/>
        </p:nvSpPr>
        <p:spPr>
          <a:xfrm>
            <a:off x="8115299" y="5700622"/>
            <a:ext cx="3464814" cy="783267"/>
          </a:xfrm>
          <a:prstGeom prst="roundRect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93345" marR="198755" defTabSz="914400">
              <a:lnSpc>
                <a:spcPct val="96000"/>
              </a:lnSpc>
              <a:spcBef>
                <a:spcPts val="370"/>
              </a:spcBef>
            </a:pPr>
            <a:r>
              <a:rPr lang="en-US" sz="1050" cap="all" dirty="0">
                <a:solidFill>
                  <a:prstClr val="white"/>
                </a:solidFill>
                <a:latin typeface=""/>
              </a:rPr>
              <a:t>This chart is just an example. Please copy &amp; paste the chart content from the 1st stage application form.</a:t>
            </a:r>
          </a:p>
        </p:txBody>
      </p:sp>
      <p:sp>
        <p:nvSpPr>
          <p:cNvPr id="10" name="Rounded Rectangle 3">
            <a:extLst>
              <a:ext uri="{FF2B5EF4-FFF2-40B4-BE49-F238E27FC236}">
                <a16:creationId xmlns:a16="http://schemas.microsoft.com/office/drawing/2014/main" id="{656C2B6E-B234-8C48-99D7-8918BE708D0B}"/>
              </a:ext>
            </a:extLst>
          </p:cNvPr>
          <p:cNvSpPr/>
          <p:nvPr/>
        </p:nvSpPr>
        <p:spPr>
          <a:xfrm>
            <a:off x="8115298" y="133890"/>
            <a:ext cx="3464815" cy="1529498"/>
          </a:xfrm>
          <a:prstGeom prst="roundRect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93345" marR="198755" defTabSz="914400">
              <a:lnSpc>
                <a:spcPct val="96000"/>
              </a:lnSpc>
              <a:spcBef>
                <a:spcPts val="370"/>
              </a:spcBef>
            </a:pPr>
            <a:r>
              <a:rPr lang="en-US" sz="1050" cap="all" dirty="0">
                <a:solidFill>
                  <a:prstClr val="white"/>
                </a:solidFill>
                <a:latin typeface=""/>
              </a:rPr>
              <a:t>This is only indicative budget to demonstrate to industry panel jury your understanding of what cost</a:t>
            </a:r>
            <a:r>
              <a:rPr lang="lv-LV" sz="1050" cap="all" dirty="0">
                <a:solidFill>
                  <a:prstClr val="white"/>
                </a:solidFill>
                <a:latin typeface=""/>
              </a:rPr>
              <a:t> </a:t>
            </a:r>
            <a:r>
              <a:rPr lang="lv-LV" sz="1050" cap="all" dirty="0" err="1">
                <a:solidFill>
                  <a:prstClr val="white"/>
                </a:solidFill>
                <a:latin typeface=""/>
              </a:rPr>
              <a:t>positions</a:t>
            </a:r>
            <a:r>
              <a:rPr lang="lv-LV" sz="1050" cap="all" dirty="0">
                <a:solidFill>
                  <a:prstClr val="white"/>
                </a:solidFill>
                <a:latin typeface=""/>
              </a:rPr>
              <a:t> </a:t>
            </a:r>
            <a:r>
              <a:rPr lang="lv-LV" sz="1050" cap="all" dirty="0" err="1">
                <a:solidFill>
                  <a:prstClr val="white"/>
                </a:solidFill>
                <a:latin typeface=""/>
              </a:rPr>
              <a:t>you</a:t>
            </a:r>
            <a:r>
              <a:rPr lang="lv-LV" sz="1050" cap="all" dirty="0">
                <a:solidFill>
                  <a:prstClr val="white"/>
                </a:solidFill>
                <a:latin typeface=""/>
              </a:rPr>
              <a:t> </a:t>
            </a:r>
            <a:r>
              <a:rPr lang="lv-LV" sz="1050" cap="all" dirty="0" err="1">
                <a:solidFill>
                  <a:prstClr val="white"/>
                </a:solidFill>
                <a:latin typeface=""/>
              </a:rPr>
              <a:t>have</a:t>
            </a:r>
            <a:r>
              <a:rPr lang="lv-LV" sz="1050" cap="all" dirty="0">
                <a:solidFill>
                  <a:prstClr val="white"/>
                </a:solidFill>
                <a:latin typeface=""/>
              </a:rPr>
              <a:t> </a:t>
            </a:r>
            <a:r>
              <a:rPr lang="lv-LV" sz="1050" cap="all" dirty="0" err="1">
                <a:solidFill>
                  <a:prstClr val="white"/>
                </a:solidFill>
                <a:latin typeface=""/>
              </a:rPr>
              <a:t>considered</a:t>
            </a:r>
            <a:r>
              <a:rPr lang="en-US" sz="1050" cap="all" dirty="0">
                <a:solidFill>
                  <a:prstClr val="white"/>
                </a:solidFill>
                <a:latin typeface=""/>
              </a:rPr>
              <a:t>. In full proposal you will have to write detailed budget and it can differentiate from this budget version as long as the total costs do not change.</a:t>
            </a:r>
          </a:p>
        </p:txBody>
      </p:sp>
      <p:graphicFrame>
        <p:nvGraphicFramePr>
          <p:cNvPr id="11" name="Tabula 6">
            <a:extLst>
              <a:ext uri="{FF2B5EF4-FFF2-40B4-BE49-F238E27FC236}">
                <a16:creationId xmlns:a16="http://schemas.microsoft.com/office/drawing/2014/main" id="{53FFD99D-4504-4B45-A166-D08154A2CE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7428629"/>
              </p:ext>
            </p:extLst>
          </p:nvPr>
        </p:nvGraphicFramePr>
        <p:xfrm>
          <a:off x="1559207" y="2913313"/>
          <a:ext cx="9837075" cy="26212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033622">
                  <a:extLst>
                    <a:ext uri="{9D8B030D-6E8A-4147-A177-3AD203B41FA5}">
                      <a16:colId xmlns:a16="http://schemas.microsoft.com/office/drawing/2014/main" val="715665003"/>
                    </a:ext>
                  </a:extLst>
                </a:gridCol>
                <a:gridCol w="938407">
                  <a:extLst>
                    <a:ext uri="{9D8B030D-6E8A-4147-A177-3AD203B41FA5}">
                      <a16:colId xmlns:a16="http://schemas.microsoft.com/office/drawing/2014/main" val="1957636015"/>
                    </a:ext>
                  </a:extLst>
                </a:gridCol>
                <a:gridCol w="938407">
                  <a:extLst>
                    <a:ext uri="{9D8B030D-6E8A-4147-A177-3AD203B41FA5}">
                      <a16:colId xmlns:a16="http://schemas.microsoft.com/office/drawing/2014/main" val="3126343414"/>
                    </a:ext>
                  </a:extLst>
                </a:gridCol>
                <a:gridCol w="938407">
                  <a:extLst>
                    <a:ext uri="{9D8B030D-6E8A-4147-A177-3AD203B41FA5}">
                      <a16:colId xmlns:a16="http://schemas.microsoft.com/office/drawing/2014/main" val="3178416083"/>
                    </a:ext>
                  </a:extLst>
                </a:gridCol>
                <a:gridCol w="938407">
                  <a:extLst>
                    <a:ext uri="{9D8B030D-6E8A-4147-A177-3AD203B41FA5}">
                      <a16:colId xmlns:a16="http://schemas.microsoft.com/office/drawing/2014/main" val="1032139089"/>
                    </a:ext>
                  </a:extLst>
                </a:gridCol>
                <a:gridCol w="3049825">
                  <a:extLst>
                    <a:ext uri="{9D8B030D-6E8A-4147-A177-3AD203B41FA5}">
                      <a16:colId xmlns:a16="http://schemas.microsoft.com/office/drawing/2014/main" val="291026037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ts val="1200"/>
                        </a:lnSpc>
                      </a:pPr>
                      <a:r>
                        <a:rPr lang="lv-LV" sz="1600" i="1" kern="1200" dirty="0" err="1">
                          <a:solidFill>
                            <a:schemeClr val="bg1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Position</a:t>
                      </a:r>
                      <a:r>
                        <a:rPr lang="lv-LV" sz="1600" i="1" kern="1200" dirty="0">
                          <a:solidFill>
                            <a:schemeClr val="bg1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 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535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ts val="1200"/>
                        </a:lnSpc>
                      </a:pPr>
                      <a:r>
                        <a:rPr lang="lv-LV" sz="1600" i="1" kern="1200" dirty="0">
                          <a:solidFill>
                            <a:schemeClr val="bg1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Q1 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535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ts val="1200"/>
                        </a:lnSpc>
                      </a:pPr>
                      <a:r>
                        <a:rPr lang="lv-LV" sz="1600" i="1" kern="1200" dirty="0">
                          <a:solidFill>
                            <a:schemeClr val="bg1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Q2 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535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ts val="1200"/>
                        </a:lnSpc>
                      </a:pPr>
                      <a:r>
                        <a:rPr lang="lv-LV" sz="1600" i="1" kern="1200" dirty="0">
                          <a:solidFill>
                            <a:schemeClr val="bg1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Q3 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535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ts val="1200"/>
                        </a:lnSpc>
                      </a:pPr>
                      <a:r>
                        <a:rPr lang="lv-LV" sz="1600" i="1" kern="1200" dirty="0">
                          <a:solidFill>
                            <a:schemeClr val="bg1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Q4 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535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ts val="1200"/>
                        </a:lnSpc>
                      </a:pPr>
                      <a:r>
                        <a:rPr lang="lv-LV" sz="1600" i="1" kern="1200" dirty="0" err="1">
                          <a:solidFill>
                            <a:schemeClr val="bg1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Outcome</a:t>
                      </a:r>
                      <a:r>
                        <a:rPr lang="lv-LV" sz="1600" i="1" kern="1200" dirty="0">
                          <a:solidFill>
                            <a:schemeClr val="bg1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/</a:t>
                      </a:r>
                      <a:r>
                        <a:rPr lang="lv-LV" sz="1600" i="1" kern="1200" dirty="0" err="1">
                          <a:solidFill>
                            <a:schemeClr val="bg1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Result</a:t>
                      </a:r>
                      <a:r>
                        <a:rPr lang="lv-LV" sz="1600" i="1" kern="1200" dirty="0">
                          <a:solidFill>
                            <a:schemeClr val="bg1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 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535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851949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r>
                        <a:rPr lang="lv-LV" sz="1600" i="1" kern="1200" dirty="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Market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&amp; </a:t>
                      </a:r>
                      <a:r>
                        <a:rPr lang="lv-LV" sz="1600" i="1" kern="1200" dirty="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customer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</a:t>
                      </a:r>
                      <a:r>
                        <a:rPr lang="lv-LV" sz="1600" i="1" kern="1200" dirty="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research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 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20000 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20000 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endParaRPr lang="lv-LV" sz="1600" i="1" kern="1200">
                        <a:solidFill>
                          <a:srgbClr val="353535"/>
                        </a:solidFill>
                        <a:latin typeface="Source Sans Pro"/>
                        <a:ea typeface="Source Sans Pro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endParaRPr lang="lv-LV" sz="1600" i="1" kern="1200">
                        <a:solidFill>
                          <a:srgbClr val="353535"/>
                        </a:solidFill>
                        <a:latin typeface="Source Sans Pro"/>
                        <a:ea typeface="Source Sans Pro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r>
                        <a:rPr lang="lv-LV" sz="1600" i="1" kern="1200" dirty="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Identified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</a:t>
                      </a:r>
                      <a:r>
                        <a:rPr lang="lv-LV" sz="1600" i="1" kern="1200" dirty="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industry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</a:t>
                      </a:r>
                      <a:r>
                        <a:rPr lang="lv-LV" sz="1600" i="1" kern="1200" dirty="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and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</a:t>
                      </a:r>
                      <a:r>
                        <a:rPr lang="lv-LV" sz="1600" i="1" kern="1200" dirty="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niche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/ </a:t>
                      </a:r>
                      <a:r>
                        <a:rPr lang="lv-LV" sz="1600" i="1" kern="1200" dirty="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validated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</a:t>
                      </a:r>
                      <a:r>
                        <a:rPr lang="lv-LV" sz="1600" i="1" kern="1200" dirty="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customer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</a:t>
                      </a:r>
                      <a:r>
                        <a:rPr lang="lv-LV" sz="1600" i="1" kern="1200" dirty="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problems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&amp; </a:t>
                      </a:r>
                      <a:r>
                        <a:rPr lang="lv-LV" sz="1600" i="1" kern="1200" dirty="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needs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 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146437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State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of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the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art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research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 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endParaRPr lang="lv-LV" sz="1600" i="1" kern="1200" dirty="0">
                        <a:solidFill>
                          <a:srgbClr val="353535"/>
                        </a:solidFill>
                        <a:latin typeface="Source Sans Pro"/>
                        <a:ea typeface="Source Sans Pro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20000 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endParaRPr lang="lv-LV" sz="1600" i="1" kern="1200" dirty="0">
                        <a:solidFill>
                          <a:srgbClr val="353535"/>
                        </a:solidFill>
                        <a:latin typeface="Source Sans Pro"/>
                        <a:ea typeface="Source Sans Pro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endParaRPr lang="lv-LV" sz="1600" i="1" kern="1200" dirty="0">
                        <a:solidFill>
                          <a:srgbClr val="353535"/>
                        </a:solidFill>
                        <a:latin typeface="Source Sans Pro"/>
                        <a:ea typeface="Source Sans Pro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Unique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diferentiation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verified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. IP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basis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developed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 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8908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Prototype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development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 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endParaRPr lang="lv-LV" sz="1600" i="1" kern="1200">
                        <a:solidFill>
                          <a:srgbClr val="353535"/>
                        </a:solidFill>
                        <a:latin typeface="Source Sans Pro"/>
                        <a:ea typeface="Source Sans Pro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10000 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40000 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40000 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Low-level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(TR3)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prototype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developed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.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Submitted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patent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application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 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874784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Marketing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and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PR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activities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 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endParaRPr lang="lv-LV" sz="1600" i="1" kern="1200">
                        <a:solidFill>
                          <a:srgbClr val="353535"/>
                        </a:solidFill>
                        <a:latin typeface="Source Sans Pro"/>
                        <a:ea typeface="Source Sans Pro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endParaRPr lang="lv-LV" sz="1600" i="1" kern="1200">
                        <a:solidFill>
                          <a:srgbClr val="353535"/>
                        </a:solidFill>
                        <a:latin typeface="Source Sans Pro"/>
                        <a:ea typeface="Source Sans Pro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20000 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20000 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Visited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X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industry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events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/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meeting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X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stakeholders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 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02027"/>
                  </a:ext>
                </a:extLst>
              </a:tr>
              <a:tr h="359433"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Further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project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strategy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 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endParaRPr lang="lv-LV" sz="1600" i="1" kern="1200">
                        <a:solidFill>
                          <a:srgbClr val="353535"/>
                        </a:solidFill>
                        <a:latin typeface="Source Sans Pro"/>
                        <a:ea typeface="Source Sans Pro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endParaRPr lang="lv-LV" sz="1600" i="1" kern="1200">
                        <a:solidFill>
                          <a:srgbClr val="353535"/>
                        </a:solidFill>
                        <a:latin typeface="Source Sans Pro"/>
                        <a:ea typeface="Source Sans Pro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endParaRPr lang="lv-LV" sz="1600" i="1" kern="1200">
                        <a:solidFill>
                          <a:srgbClr val="353535"/>
                        </a:solidFill>
                        <a:latin typeface="Source Sans Pro"/>
                        <a:ea typeface="Source Sans Pro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10000 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>
                        <a:lnSpc>
                          <a:spcPts val="1050"/>
                        </a:lnSpc>
                      </a:pP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Developed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plan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for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further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R&amp;D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and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 </a:t>
                      </a:r>
                      <a:r>
                        <a:rPr lang="lv-LV" sz="1600" i="1" kern="1200" err="1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financing</a:t>
                      </a:r>
                      <a:r>
                        <a:rPr lang="lv-LV" sz="1600" i="1" kern="1200" dirty="0">
                          <a:solidFill>
                            <a:srgbClr val="353535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 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C1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781363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ts val="1200"/>
                        </a:lnSpc>
                      </a:pPr>
                      <a:r>
                        <a:rPr lang="lv-LV" sz="1600" i="1" kern="1200" dirty="0">
                          <a:solidFill>
                            <a:schemeClr val="bg1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TOTAL: 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53535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ts val="1200"/>
                        </a:lnSpc>
                      </a:pPr>
                      <a:r>
                        <a:rPr lang="lv-LV" sz="1600" i="1" kern="1200" dirty="0">
                          <a:solidFill>
                            <a:schemeClr val="bg1"/>
                          </a:solidFill>
                          <a:latin typeface="Source Sans Pro"/>
                          <a:ea typeface="Source Sans Pro"/>
                          <a:cs typeface="+mn-cs"/>
                        </a:rPr>
                        <a:t>200’000 EUR 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5353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71077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5276576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50D17D5D05DAC44AD9E3DD0E2BD3010" ma:contentTypeVersion="13" ma:contentTypeDescription="Create a new document." ma:contentTypeScope="" ma:versionID="4de784b6adeca5d7cb6ae60d811539ca">
  <xsd:schema xmlns:xsd="http://www.w3.org/2001/XMLSchema" xmlns:xs="http://www.w3.org/2001/XMLSchema" xmlns:p="http://schemas.microsoft.com/office/2006/metadata/properties" xmlns:ns2="a21fef88-7d2d-423b-bf68-ec53b81c272c" xmlns:ns3="e71c0d51-e28d-4673-bbf7-f908920b931a" targetNamespace="http://schemas.microsoft.com/office/2006/metadata/properties" ma:root="true" ma:fieldsID="f7123bc6be776d528952a4dac2ef6286" ns2:_="" ns3:_="">
    <xsd:import namespace="a21fef88-7d2d-423b-bf68-ec53b81c272c"/>
    <xsd:import namespace="e71c0d51-e28d-4673-bbf7-f908920b931a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21fef88-7d2d-423b-bf68-ec53b81c272c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17" nillable="true" ma:displayName="Taxonomy Catch All Column" ma:hidden="true" ma:list="{1986ffa2-5f8d-4a11-b47e-e7c68a3e916d}" ma:internalName="TaxCatchAll" ma:showField="CatchAllData" ma:web="a21fef88-7d2d-423b-bf68-ec53b81c272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1c0d51-e28d-4673-bbf7-f908920b931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0bc0b185-4452-496b-8675-b05c2822374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21fef88-7d2d-423b-bf68-ec53b81c272c" xsi:nil="true"/>
    <lcf76f155ced4ddcb4097134ff3c332f xmlns="e71c0d51-e28d-4673-bbf7-f908920b931a">
      <Terms xmlns="http://schemas.microsoft.com/office/infopath/2007/PartnerControls"/>
    </lcf76f155ced4ddcb4097134ff3c332f>
    <_dlc_DocId xmlns="a21fef88-7d2d-423b-bf68-ec53b81c272c">FFMMQ3CDQQWS-817560096-562</_dlc_DocId>
    <_dlc_DocIdUrl xmlns="a21fef88-7d2d-423b-bf68-ec53b81c272c">
      <Url>https://universityoflatvia387.sharepoint.com/sites/BioPhoT/_layouts/15/DocIdRedir.aspx?ID=FFMMQ3CDQQWS-817560096-562</Url>
      <Description>FFMMQ3CDQQWS-817560096-562</Description>
    </_dlc_DocIdUrl>
  </documentManagement>
</p:properties>
</file>

<file path=customXml/itemProps1.xml><?xml version="1.0" encoding="utf-8"?>
<ds:datastoreItem xmlns:ds="http://schemas.openxmlformats.org/officeDocument/2006/customXml" ds:itemID="{A34F536F-17AB-4593-B564-F26C69FF08E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9DC15E5-77CD-43B0-B6E3-10DE37FB08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21fef88-7d2d-423b-bf68-ec53b81c272c"/>
    <ds:schemaRef ds:uri="e71c0d51-e28d-4673-bbf7-f908920b931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7FA8CAE-5852-4C45-B486-AAFF20BF18FA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71FE858A-CC27-401A-892F-49C5BD3F6F87}">
  <ds:schemaRefs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www.w3.org/XML/1998/namespace"/>
    <ds:schemaRef ds:uri="http://schemas.microsoft.com/office/2006/metadata/properties"/>
    <ds:schemaRef ds:uri="7793fe6a-fa30-40d0-91d0-7d74abe4b2c9"/>
    <ds:schemaRef ds:uri="bca3d327-2aa5-4109-a750-173461e020ea"/>
    <ds:schemaRef ds:uri="http://purl.org/dc/dcmitype/"/>
    <ds:schemaRef ds:uri="http://purl.org/dc/elements/1.1/"/>
    <ds:schemaRef ds:uri="a21fef88-7d2d-423b-bf68-ec53b81c272c"/>
    <ds:schemaRef ds:uri="e71c0d51-e28d-4673-bbf7-f908920b931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405</TotalTime>
  <Words>1369</Words>
  <Application>Microsoft Office PowerPoint</Application>
  <PresentationFormat>Widescreen</PresentationFormat>
  <Paragraphs>116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Bahnschrift </vt:lpstr>
      <vt:lpstr>Calibri</vt:lpstr>
      <vt:lpstr>Calibri Light</vt:lpstr>
      <vt:lpstr>Source Sans Pro</vt:lpstr>
      <vt:lpstr>Trebuchet MS</vt:lpstr>
      <vt:lpstr>Wingdings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Anna Skane</dc:creator>
  <cp:lastModifiedBy>Pugovics, Osvalds</cp:lastModifiedBy>
  <cp:revision>112</cp:revision>
  <dcterms:created xsi:type="dcterms:W3CDTF">2019-03-05T13:19:18Z</dcterms:created>
  <dcterms:modified xsi:type="dcterms:W3CDTF">2025-04-01T05:36:31Z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0x010100750D17D5D05DAC44AD9E3DD0E2BD3010</vt:lpwstr>
  </property>
  <property fmtid="{D5CDD505-2E9C-101B-9397-08002B2CF9AE}" pid="3" name="MediaServiceImageTags">
    <vt:lpwstr/>
  </property>
  <property fmtid="{D5CDD505-2E9C-101B-9397-08002B2CF9AE}" pid="4" name="_dlc_DocIdItemGuid">
    <vt:lpwstr>c85aa0cf-6678-44f7-8618-291c3a3f63b3</vt:lpwstr>
  </property>
</Properties>
</file>